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media1.mp4" ContentType="video/unknown"/>
  <Override PartName="/ppt/media/media2.mp4" ContentType="video/unknown"/>
  <Override PartName="/ppt/media/media3.mp4" ContentType="video/unknown"/>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ph type="sldImg"/>
          </p:nvPr>
        </p:nvSpPr>
        <p:spPr>
          <a:xfrm>
            <a:off x="1143000" y="685800"/>
            <a:ext cx="4572000" cy="3429000"/>
          </a:xfrm>
          <a:prstGeom prst="rect">
            <a:avLst/>
          </a:prstGeom>
        </p:spPr>
        <p:txBody>
          <a:bodyPr/>
          <a:lstStyle/>
          <a:p>
            <a:pPr/>
          </a:p>
        </p:txBody>
      </p:sp>
      <p:sp>
        <p:nvSpPr>
          <p:cNvPr id="127" name="Shape 12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i="1" sz="3200"/>
            </a:lvl1pPr>
          </a:lstStyle>
          <a:p>
            <a:pPr/>
            <a:r>
              <a:t>–Johnny Appleseed</a:t>
            </a:r>
          </a:p>
        </p:txBody>
      </p:sp>
      <p:sp>
        <p:nvSpPr>
          <p:cNvPr id="94" name="“Type a quote here.”"/>
          <p:cNvSpPr txBox="1"/>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3043535" y="0"/>
            <a:ext cx="18288001"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117" name="Image"/>
          <p:cNvSpPr/>
          <p:nvPr>
            <p:ph type="pic" idx="13"/>
          </p:nvPr>
        </p:nvSpPr>
        <p:spPr>
          <a:xfrm>
            <a:off x="3048000" y="0"/>
            <a:ext cx="18288000" cy="13716000"/>
          </a:xfrm>
          <a:prstGeom prst="rect">
            <a:avLst/>
          </a:prstGeom>
        </p:spPr>
        <p:txBody>
          <a:bodyPr lIns="91439" tIns="45719" rIns="91439" bIns="45719" anchor="t">
            <a:noAutofit/>
          </a:bodyPr>
          <a:lstStyle/>
          <a:p>
            <a:pPr/>
          </a:p>
        </p:txBody>
      </p:sp>
      <p:sp>
        <p:nvSpPr>
          <p:cNvPr id="118" name="Title Text"/>
          <p:cNvSpPr txBox="1"/>
          <p:nvPr>
            <p:ph type="title"/>
          </p:nvPr>
        </p:nvSpPr>
        <p:spPr>
          <a:xfrm>
            <a:off x="3976687" y="1410890"/>
            <a:ext cx="16430626" cy="2053829"/>
          </a:xfrm>
          <a:prstGeom prst="rect">
            <a:avLst/>
          </a:prstGeom>
        </p:spPr>
        <p:txBody>
          <a:bodyPr anchor="t"/>
          <a:lstStyle>
            <a:lvl1pPr algn="l">
              <a:defRPr cap="all" spc="1375" sz="8600">
                <a:latin typeface="Avenir Light"/>
                <a:ea typeface="Avenir Light"/>
                <a:cs typeface="Avenir Light"/>
                <a:sym typeface="Avenir Light"/>
              </a:defRPr>
            </a:lvl1pPr>
          </a:lstStyle>
          <a:p>
            <a:pPr/>
            <a:r>
              <a:t>Title Text</a:t>
            </a:r>
          </a:p>
        </p:txBody>
      </p:sp>
      <p:sp>
        <p:nvSpPr>
          <p:cNvPr id="119" name="Body Level One…"/>
          <p:cNvSpPr txBox="1"/>
          <p:nvPr>
            <p:ph type="body" sz="quarter" idx="1"/>
          </p:nvPr>
        </p:nvSpPr>
        <p:spPr>
          <a:xfrm>
            <a:off x="3976687" y="714375"/>
            <a:ext cx="16430626" cy="714375"/>
          </a:xfrm>
          <a:prstGeom prst="rect">
            <a:avLst/>
          </a:prstGeom>
        </p:spPr>
        <p:txBody>
          <a:bodyPr/>
          <a:lstStyle>
            <a:lvl1pPr marL="0" indent="0">
              <a:spcBef>
                <a:spcPts val="0"/>
              </a:spcBef>
              <a:buSzTx/>
              <a:buNone/>
              <a:defRPr cap="all" spc="512" sz="3200">
                <a:latin typeface="Avenir Book"/>
                <a:ea typeface="Avenir Book"/>
                <a:cs typeface="Avenir Book"/>
                <a:sym typeface="Avenir Book"/>
              </a:defRPr>
            </a:lvl1pPr>
            <a:lvl2pPr marL="0" indent="228600">
              <a:spcBef>
                <a:spcPts val="0"/>
              </a:spcBef>
              <a:buSzTx/>
              <a:buNone/>
              <a:defRPr cap="all" spc="512" sz="3200">
                <a:latin typeface="Avenir Book"/>
                <a:ea typeface="Avenir Book"/>
                <a:cs typeface="Avenir Book"/>
                <a:sym typeface="Avenir Book"/>
              </a:defRPr>
            </a:lvl2pPr>
            <a:lvl3pPr marL="0" indent="457200">
              <a:spcBef>
                <a:spcPts val="0"/>
              </a:spcBef>
              <a:buSzTx/>
              <a:buNone/>
              <a:defRPr cap="all" spc="512" sz="3200">
                <a:latin typeface="Avenir Book"/>
                <a:ea typeface="Avenir Book"/>
                <a:cs typeface="Avenir Book"/>
                <a:sym typeface="Avenir Book"/>
              </a:defRPr>
            </a:lvl3pPr>
            <a:lvl4pPr marL="0" indent="685800">
              <a:spcBef>
                <a:spcPts val="0"/>
              </a:spcBef>
              <a:buSzTx/>
              <a:buNone/>
              <a:defRPr cap="all" spc="512" sz="3200">
                <a:latin typeface="Avenir Book"/>
                <a:ea typeface="Avenir Book"/>
                <a:cs typeface="Avenir Book"/>
                <a:sym typeface="Avenir Book"/>
              </a:defRPr>
            </a:lvl4pPr>
            <a:lvl5pPr marL="0" indent="914400">
              <a:spcBef>
                <a:spcPts val="0"/>
              </a:spcBef>
              <a:buSzTx/>
              <a:buNone/>
              <a:defRPr cap="all" spc="512" sz="3200">
                <a:latin typeface="Avenir Book"/>
                <a:ea typeface="Avenir Book"/>
                <a:cs typeface="Avenir Book"/>
                <a:sym typeface="Avenir Book"/>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1935353" y="13019484"/>
            <a:ext cx="472568" cy="561976"/>
          </a:xfrm>
          <a:prstGeom prst="rect">
            <a:avLst/>
          </a:prstGeom>
        </p:spPr>
        <p:txBody>
          <a:bodyPr/>
          <a:lstStyle>
            <a:lvl1pPr>
              <a:defRPr>
                <a:latin typeface="Avenir Light"/>
                <a:ea typeface="Avenir Light"/>
                <a:cs typeface="Avenir Light"/>
                <a:sym typeface="Avenir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13"/>
          </p:nvPr>
        </p:nvSpPr>
        <p:spPr>
          <a:xfrm>
            <a:off x="5325070" y="928687"/>
            <a:ext cx="13722210" cy="8304610"/>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lstStyle/>
          <a:p>
            <a:pPr/>
            <a:r>
              <a:t>Title Text</a:t>
            </a:r>
          </a:p>
        </p:txBody>
      </p:sp>
      <p:sp>
        <p:nvSpPr>
          <p:cNvPr id="22" name="Body Level One…"/>
          <p:cNvSpPr txBox="1"/>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2495609" y="898481"/>
            <a:ext cx="7489362" cy="11555016"/>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97265"/>
            <a:ext cx="7500938" cy="578643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12495609" y="3643312"/>
            <a:ext cx="7500938" cy="8840392"/>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354364" indent="-465364">
              <a:spcBef>
                <a:spcPts val="4500"/>
              </a:spcBef>
              <a:defRPr sz="3800"/>
            </a:lvl3pPr>
            <a:lvl4pPr marL="1798864" indent="-465364">
              <a:spcBef>
                <a:spcPts val="4500"/>
              </a:spcBef>
              <a:defRPr sz="3800"/>
            </a:lvl4pPr>
            <a:lvl5pPr marL="2243364" indent="-465364">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2513468" y="6983015"/>
            <a:ext cx="7500939" cy="5482829"/>
          </a:xfrm>
          <a:prstGeom prst="rect">
            <a:avLst/>
          </a:prstGeom>
        </p:spPr>
        <p:txBody>
          <a:bodyPr lIns="91439" tIns="45719" rIns="91439" bIns="45719" anchor="t">
            <a:noAutofit/>
          </a:bodyPr>
          <a:lstStyle/>
          <a:p>
            <a:pPr/>
          </a:p>
        </p:txBody>
      </p:sp>
      <p:sp>
        <p:nvSpPr>
          <p:cNvPr id="84" name="Image"/>
          <p:cNvSpPr/>
          <p:nvPr>
            <p:ph type="pic" sz="quarter" idx="14"/>
          </p:nvPr>
        </p:nvSpPr>
        <p:spPr>
          <a:xfrm>
            <a:off x="12513468" y="892968"/>
            <a:ext cx="7500939" cy="5482829"/>
          </a:xfrm>
          <a:prstGeom prst="rect">
            <a:avLst/>
          </a:prstGeom>
        </p:spPr>
        <p:txBody>
          <a:bodyPr lIns="91439" tIns="45719" rIns="91439" bIns="45719" anchor="t">
            <a:noAutofit/>
          </a:bodyPr>
          <a:lstStyle/>
          <a:p>
            <a:pPr/>
          </a:p>
        </p:txBody>
      </p:sp>
      <p:sp>
        <p:nvSpPr>
          <p:cNvPr id="85" name="Image"/>
          <p:cNvSpPr/>
          <p:nvPr>
            <p:ph type="pic" sz="half" idx="15"/>
          </p:nvPr>
        </p:nvSpPr>
        <p:spPr>
          <a:xfrm>
            <a:off x="4387453" y="892968"/>
            <a:ext cx="7500938" cy="11572876"/>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08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052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497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1941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2386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2830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3275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37197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4164263" marR="0" indent="-608263" algn="l" defTabSz="821531"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video" Target="../media/media3.mp4"/><Relationship Id="rId3" Type="http://schemas.microsoft.com/office/2007/relationships/media" Target="../media/media3.mp4"/><Relationship Id="rId4" Type="http://schemas.openxmlformats.org/officeDocument/2006/relationships/image" Target="../media/image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gif"/></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8.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social media.png" descr="social media.png"/>
          <p:cNvPicPr>
            <a:picLocks noChangeAspect="1"/>
          </p:cNvPicPr>
          <p:nvPr/>
        </p:nvPicPr>
        <p:blipFill>
          <a:blip r:embed="rId2">
            <a:alphaModFix amt="51325"/>
            <a:extLst/>
          </a:blip>
          <a:stretch>
            <a:fillRect/>
          </a:stretch>
        </p:blipFill>
        <p:spPr>
          <a:xfrm>
            <a:off x="-12557" y="-332792"/>
            <a:ext cx="25143849" cy="16701300"/>
          </a:xfrm>
          <a:prstGeom prst="rect">
            <a:avLst/>
          </a:prstGeom>
          <a:ln w="12700">
            <a:miter lim="400000"/>
          </a:ln>
        </p:spPr>
      </p:pic>
      <p:sp>
        <p:nvSpPr>
          <p:cNvPr id="130" name="Snapchat, Selfies, and Salvation…"/>
          <p:cNvSpPr txBox="1"/>
          <p:nvPr>
            <p:ph type="title"/>
          </p:nvPr>
        </p:nvSpPr>
        <p:spPr>
          <a:xfrm>
            <a:off x="1829874" y="8861873"/>
            <a:ext cx="20724252" cy="3036094"/>
          </a:xfrm>
          <a:prstGeom prst="rect">
            <a:avLst/>
          </a:prstGeom>
          <a:solidFill>
            <a:srgbClr val="D6D6D6">
              <a:alpha val="50000"/>
            </a:srgbClr>
          </a:solidFill>
        </p:spPr>
        <p:txBody>
          <a:bodyPr/>
          <a:lstStyle/>
          <a:p>
            <a:pPr defTabSz="788669">
              <a:defRPr sz="10272">
                <a:latin typeface="DAGGERSQUARE"/>
                <a:ea typeface="DAGGERSQUARE"/>
                <a:cs typeface="DAGGERSQUARE"/>
                <a:sym typeface="DAGGERSQUARE"/>
              </a:defRPr>
            </a:pPr>
            <a:r>
              <a:t>Snapchat, Selfies, and Salvation</a:t>
            </a:r>
          </a:p>
          <a:p>
            <a:pPr defTabSz="788669">
              <a:defRPr sz="7487">
                <a:latin typeface="DAGGERSQUARE"/>
                <a:ea typeface="DAGGERSQUARE"/>
                <a:cs typeface="DAGGERSQUARE"/>
                <a:sym typeface="DAGGERSQUARE"/>
              </a:defRPr>
            </a:pPr>
            <a:r>
              <a:t>Dee Casper, UnScene Media Group</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9" name="social-media-networks-icons-ss-1920.jpg" descr="social-media-networks-icons-ss-1920.jpg"/>
          <p:cNvPicPr>
            <a:picLocks noChangeAspect="1"/>
          </p:cNvPicPr>
          <p:nvPr/>
        </p:nvPicPr>
        <p:blipFill>
          <a:blip r:embed="rId2">
            <a:alphaModFix amt="33057"/>
            <a:extLst/>
          </a:blip>
          <a:stretch>
            <a:fillRect/>
          </a:stretch>
        </p:blipFill>
        <p:spPr>
          <a:xfrm>
            <a:off x="0" y="12700"/>
            <a:ext cx="24384000" cy="13716000"/>
          </a:xfrm>
          <a:prstGeom prst="rect">
            <a:avLst/>
          </a:prstGeom>
          <a:ln w="12700">
            <a:miter lim="400000"/>
          </a:ln>
        </p:spPr>
      </p:pic>
      <p:sp>
        <p:nvSpPr>
          <p:cNvPr id="160" name="Facebook 1.9 Billion…"/>
          <p:cNvSpPr txBox="1"/>
          <p:nvPr>
            <p:ph type="title"/>
          </p:nvPr>
        </p:nvSpPr>
        <p:spPr>
          <a:xfrm>
            <a:off x="2667559" y="5057583"/>
            <a:ext cx="19048883" cy="6394061"/>
          </a:xfrm>
          <a:prstGeom prst="rect">
            <a:avLst/>
          </a:prstGeom>
        </p:spPr>
        <p:txBody>
          <a:bodyPr/>
          <a:lstStyle/>
          <a:p>
            <a:pPr>
              <a:defRPr sz="8000">
                <a:latin typeface="DAGGERSQUARE"/>
                <a:ea typeface="DAGGERSQUARE"/>
                <a:cs typeface="DAGGERSQUARE"/>
                <a:sym typeface="DAGGERSQUARE"/>
              </a:defRPr>
            </a:pPr>
            <a:r>
              <a:t>Facebook 1.9 Billion</a:t>
            </a:r>
          </a:p>
          <a:p>
            <a:pPr>
              <a:defRPr sz="8000">
                <a:latin typeface="DAGGERSQUARE"/>
                <a:ea typeface="DAGGERSQUARE"/>
                <a:cs typeface="DAGGERSQUARE"/>
                <a:sym typeface="DAGGERSQUARE"/>
              </a:defRPr>
            </a:pPr>
            <a:r>
              <a:t>YouTube 1 Billion</a:t>
            </a:r>
          </a:p>
          <a:p>
            <a:pPr>
              <a:defRPr sz="8000">
                <a:latin typeface="DAGGERSQUARE"/>
                <a:ea typeface="DAGGERSQUARE"/>
                <a:cs typeface="DAGGERSQUARE"/>
                <a:sym typeface="DAGGERSQUARE"/>
              </a:defRPr>
            </a:pPr>
            <a:r>
              <a:t>Instagram 600 Million</a:t>
            </a:r>
          </a:p>
          <a:p>
            <a:pPr>
              <a:defRPr sz="8000">
                <a:latin typeface="DAGGERSQUARE"/>
                <a:ea typeface="DAGGERSQUARE"/>
                <a:cs typeface="DAGGERSQUARE"/>
                <a:sym typeface="DAGGERSQUARE"/>
              </a:defRPr>
            </a:pPr>
            <a:r>
              <a:t>Twitter 317 Million</a:t>
            </a:r>
          </a:p>
          <a:p>
            <a:pPr>
              <a:defRPr sz="8000">
                <a:latin typeface="DAGGERSQUARE"/>
                <a:ea typeface="DAGGERSQUARE"/>
                <a:cs typeface="DAGGERSQUARE"/>
                <a:sym typeface="DAGGERSQUARE"/>
              </a:defRPr>
            </a:pPr>
            <a:r>
              <a:t>Snapchat 300 Million</a:t>
            </a:r>
          </a:p>
        </p:txBody>
      </p:sp>
      <p:sp>
        <p:nvSpPr>
          <p:cNvPr id="161" name="Profiles for Major Social Networks"/>
          <p:cNvSpPr txBox="1"/>
          <p:nvPr/>
        </p:nvSpPr>
        <p:spPr>
          <a:xfrm>
            <a:off x="4628884" y="1992363"/>
            <a:ext cx="15609095"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9000">
                <a:latin typeface="DAGGERSQUARE"/>
                <a:ea typeface="DAGGERSQUARE"/>
                <a:cs typeface="DAGGERSQUARE"/>
                <a:sym typeface="DAGGERSQUARE"/>
              </a:defRPr>
            </a:lvl1pPr>
          </a:lstStyle>
          <a:p>
            <a:pPr/>
            <a:r>
              <a:t>Profiles for Major Social Networks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large_why-i-love-the-apostle-paul-vfglghfg.jpg" descr="large_why-i-love-the-apostle-paul-vfglghfg.jpg"/>
          <p:cNvPicPr>
            <a:picLocks noChangeAspect="1"/>
          </p:cNvPicPr>
          <p:nvPr/>
        </p:nvPicPr>
        <p:blipFill>
          <a:blip r:embed="rId2">
            <a:alphaModFix amt="49016"/>
            <a:extLst/>
          </a:blip>
          <a:stretch>
            <a:fillRect/>
          </a:stretch>
        </p:blipFill>
        <p:spPr>
          <a:xfrm>
            <a:off x="-113759" y="-63990"/>
            <a:ext cx="24611518" cy="13843980"/>
          </a:xfrm>
          <a:prstGeom prst="rect">
            <a:avLst/>
          </a:prstGeom>
          <a:ln w="12700">
            <a:miter lim="400000"/>
          </a:ln>
        </p:spPr>
      </p:pic>
      <p:sp>
        <p:nvSpPr>
          <p:cNvPr id="164" name="The Apostle Paul’s mouth would be watering if he could access this many people this easily"/>
          <p:cNvSpPr txBox="1"/>
          <p:nvPr>
            <p:ph type="title"/>
          </p:nvPr>
        </p:nvSpPr>
        <p:spPr>
          <a:xfrm>
            <a:off x="623974" y="2155808"/>
            <a:ext cx="23136052" cy="9651931"/>
          </a:xfrm>
          <a:prstGeom prst="rect">
            <a:avLst/>
          </a:prstGeom>
        </p:spPr>
        <p:txBody>
          <a:bodyPr/>
          <a:lstStyle>
            <a:lvl1pPr>
              <a:defRPr sz="9000">
                <a:latin typeface="DAGGERSQUARE"/>
                <a:ea typeface="DAGGERSQUARE"/>
                <a:cs typeface="DAGGERSQUARE"/>
                <a:sym typeface="DAGGERSQUARE"/>
              </a:defRPr>
            </a:lvl1pPr>
          </a:lstStyle>
          <a:p>
            <a:pPr/>
            <a:r>
              <a:t>The Apostle Paul’s mouth would be watering if he could access this many people this easily</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bear raising hand.jpg" descr="bear raising hand.jpg"/>
          <p:cNvPicPr>
            <a:picLocks noChangeAspect="1"/>
          </p:cNvPicPr>
          <p:nvPr/>
        </p:nvPicPr>
        <p:blipFill>
          <a:blip r:embed="rId2">
            <a:alphaModFix amt="38725"/>
            <a:extLst/>
          </a:blip>
          <a:stretch>
            <a:fillRect/>
          </a:stretch>
        </p:blipFill>
        <p:spPr>
          <a:xfrm>
            <a:off x="76270" y="-398000"/>
            <a:ext cx="24231460" cy="18173595"/>
          </a:xfrm>
          <a:prstGeom prst="rect">
            <a:avLst/>
          </a:prstGeom>
          <a:ln w="12700">
            <a:miter lim="400000"/>
          </a:ln>
        </p:spPr>
      </p:pic>
      <p:sp>
        <p:nvSpPr>
          <p:cNvPr id="167" name="Yeah, but isn’t there a lot of bad stuff on social media?"/>
          <p:cNvSpPr txBox="1"/>
          <p:nvPr>
            <p:ph type="title"/>
          </p:nvPr>
        </p:nvSpPr>
        <p:spPr>
          <a:xfrm>
            <a:off x="694794" y="2155807"/>
            <a:ext cx="22994412" cy="9651932"/>
          </a:xfrm>
          <a:prstGeom prst="rect">
            <a:avLst/>
          </a:prstGeom>
        </p:spPr>
        <p:txBody>
          <a:bodyPr/>
          <a:lstStyle>
            <a:lvl1pPr>
              <a:defRPr sz="9000">
                <a:latin typeface="DAGGERSQUARE"/>
                <a:ea typeface="DAGGERSQUARE"/>
                <a:cs typeface="DAGGERSQUARE"/>
                <a:sym typeface="DAGGERSQUARE"/>
              </a:defRPr>
            </a:lvl1pPr>
          </a:lstStyle>
          <a:p>
            <a:pPr/>
            <a:r>
              <a:t>Yeah, but isn’t there a lot of bad stuff on social media?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danger of social media.jpg" descr="danger of social media.jpg"/>
          <p:cNvPicPr>
            <a:picLocks noChangeAspect="1"/>
          </p:cNvPicPr>
          <p:nvPr/>
        </p:nvPicPr>
        <p:blipFill>
          <a:blip r:embed="rId2">
            <a:alphaModFix amt="40660"/>
            <a:extLst/>
          </a:blip>
          <a:stretch>
            <a:fillRect/>
          </a:stretch>
        </p:blipFill>
        <p:spPr>
          <a:xfrm>
            <a:off x="-134116" y="-1357357"/>
            <a:ext cx="24652232" cy="16430714"/>
          </a:xfrm>
          <a:prstGeom prst="rect">
            <a:avLst/>
          </a:prstGeom>
          <a:ln w="12700">
            <a:miter lim="400000"/>
          </a:ln>
        </p:spPr>
      </p:pic>
      <p:sp>
        <p:nvSpPr>
          <p:cNvPr id="170" name="Terrorist Propaganda"/>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Terrorist Propaganda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2" name="DVgraphic.jpg" descr="DVgraphic.jpg"/>
          <p:cNvPicPr>
            <a:picLocks noChangeAspect="1"/>
          </p:cNvPicPr>
          <p:nvPr/>
        </p:nvPicPr>
        <p:blipFill>
          <a:blip r:embed="rId2">
            <a:alphaModFix amt="35969"/>
            <a:extLst/>
          </a:blip>
          <a:stretch>
            <a:fillRect/>
          </a:stretch>
        </p:blipFill>
        <p:spPr>
          <a:xfrm>
            <a:off x="-2069290" y="-1027800"/>
            <a:ext cx="27108914" cy="17543960"/>
          </a:xfrm>
          <a:prstGeom prst="rect">
            <a:avLst/>
          </a:prstGeom>
          <a:ln w="12700">
            <a:miter lim="400000"/>
          </a:ln>
        </p:spPr>
      </p:pic>
      <p:sp>
        <p:nvSpPr>
          <p:cNvPr id="173" name="Violence"/>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Violence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free-cyberbullying-vector-icon-set.jpg" descr="free-cyberbullying-vector-icon-set.jpg"/>
          <p:cNvPicPr>
            <a:picLocks noChangeAspect="1"/>
          </p:cNvPicPr>
          <p:nvPr/>
        </p:nvPicPr>
        <p:blipFill>
          <a:blip r:embed="rId2">
            <a:alphaModFix amt="41605"/>
            <a:extLst/>
          </a:blip>
          <a:stretch>
            <a:fillRect/>
          </a:stretch>
        </p:blipFill>
        <p:spPr>
          <a:xfrm>
            <a:off x="-117553" y="-1758687"/>
            <a:ext cx="24619106" cy="17233374"/>
          </a:xfrm>
          <a:prstGeom prst="rect">
            <a:avLst/>
          </a:prstGeom>
          <a:ln w="12700">
            <a:miter lim="400000"/>
          </a:ln>
        </p:spPr>
      </p:pic>
      <p:sp>
        <p:nvSpPr>
          <p:cNvPr id="176" name="Cyber Bullying"/>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Cyber Bullying</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 name="9417541-sinful-life-the-garden-of-eden-Stock-Vector-adam-eve-eden.jpg" descr="9417541-sinful-life-the-garden-of-eden-Stock-Vector-adam-eve-eden.jpg"/>
          <p:cNvPicPr>
            <a:picLocks noChangeAspect="1"/>
          </p:cNvPicPr>
          <p:nvPr/>
        </p:nvPicPr>
        <p:blipFill>
          <a:blip r:embed="rId2">
            <a:alphaModFix amt="39466"/>
            <a:extLst/>
          </a:blip>
          <a:stretch>
            <a:fillRect/>
          </a:stretch>
        </p:blipFill>
        <p:spPr>
          <a:xfrm>
            <a:off x="73864" y="-757784"/>
            <a:ext cx="24236272" cy="15231568"/>
          </a:xfrm>
          <a:prstGeom prst="rect">
            <a:avLst/>
          </a:prstGeom>
          <a:ln w="12700">
            <a:miter lim="400000"/>
          </a:ln>
        </p:spPr>
      </p:pic>
      <p:sp>
        <p:nvSpPr>
          <p:cNvPr id="179" name="Pornography"/>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Pornography</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1" name="facebook-1.jpg" descr="facebook-1.jpg"/>
          <p:cNvPicPr>
            <a:picLocks noChangeAspect="1"/>
          </p:cNvPicPr>
          <p:nvPr/>
        </p:nvPicPr>
        <p:blipFill>
          <a:blip r:embed="rId2">
            <a:alphaModFix amt="39302"/>
            <a:extLst/>
          </a:blip>
          <a:stretch>
            <a:fillRect/>
          </a:stretch>
        </p:blipFill>
        <p:spPr>
          <a:xfrm>
            <a:off x="0" y="0"/>
            <a:ext cx="24384000" cy="13716000"/>
          </a:xfrm>
          <a:prstGeom prst="rect">
            <a:avLst/>
          </a:prstGeom>
          <a:ln w="12700">
            <a:miter lim="400000"/>
          </a:ln>
        </p:spPr>
      </p:pic>
      <p:sp>
        <p:nvSpPr>
          <p:cNvPr id="182" name="Facebook Live"/>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Facebook Live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Illustration - Man with big brother eye watching him use computer.jpg" descr="Illustration - Man with big brother eye watching him use computer.jpg"/>
          <p:cNvPicPr>
            <a:picLocks noChangeAspect="1"/>
          </p:cNvPicPr>
          <p:nvPr/>
        </p:nvPicPr>
        <p:blipFill>
          <a:blip r:embed="rId2">
            <a:alphaModFix amt="41320"/>
            <a:extLst/>
          </a:blip>
          <a:stretch>
            <a:fillRect/>
          </a:stretch>
        </p:blipFill>
        <p:spPr>
          <a:xfrm>
            <a:off x="65797" y="-2873618"/>
            <a:ext cx="24252406" cy="24991941"/>
          </a:xfrm>
          <a:prstGeom prst="rect">
            <a:avLst/>
          </a:prstGeom>
          <a:ln w="12700">
            <a:miter lim="400000"/>
          </a:ln>
        </p:spPr>
      </p:pic>
      <p:sp>
        <p:nvSpPr>
          <p:cNvPr id="185" name="Spiritualism"/>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Spiritualism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188" name="Addiction and How Social Media Shapes the Brain"/>
          <p:cNvSpPr txBox="1"/>
          <p:nvPr>
            <p:ph type="title"/>
          </p:nvPr>
        </p:nvSpPr>
        <p:spPr>
          <a:xfrm>
            <a:off x="2310967" y="2155808"/>
            <a:ext cx="19762066" cy="9651930"/>
          </a:xfrm>
          <a:prstGeom prst="rect">
            <a:avLst/>
          </a:prstGeom>
        </p:spPr>
        <p:txBody>
          <a:bodyPr/>
          <a:lstStyle>
            <a:lvl1pPr>
              <a:defRPr sz="9000">
                <a:latin typeface="DAGGERSQUARE"/>
                <a:ea typeface="DAGGERSQUARE"/>
                <a:cs typeface="DAGGERSQUARE"/>
                <a:sym typeface="DAGGERSQUARE"/>
              </a:defRPr>
            </a:lvl1pPr>
          </a:lstStyle>
          <a:p>
            <a:pPr/>
            <a:r>
              <a:t>Addiction and How Social Media Shapes the Brain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2" name="Paul_Preaching-1400x700.jpg" descr="Paul_Preaching-1400x700.jpg"/>
          <p:cNvPicPr>
            <a:picLocks noChangeAspect="1"/>
          </p:cNvPicPr>
          <p:nvPr/>
        </p:nvPicPr>
        <p:blipFill>
          <a:blip r:embed="rId2">
            <a:alphaModFix amt="49339"/>
            <a:extLst/>
          </a:blip>
          <a:stretch>
            <a:fillRect/>
          </a:stretch>
        </p:blipFill>
        <p:spPr>
          <a:xfrm>
            <a:off x="-1506817" y="98837"/>
            <a:ext cx="27036652" cy="13518326"/>
          </a:xfrm>
          <a:prstGeom prst="rect">
            <a:avLst/>
          </a:prstGeom>
          <a:ln w="12700">
            <a:miter lim="400000"/>
          </a:ln>
        </p:spPr>
      </p:pic>
      <p:sp>
        <p:nvSpPr>
          <p:cNvPr id="133" name="Paul Getting the Gospel to Go Viral…"/>
          <p:cNvSpPr txBox="1"/>
          <p:nvPr>
            <p:ph type="title"/>
          </p:nvPr>
        </p:nvSpPr>
        <p:spPr>
          <a:xfrm>
            <a:off x="2239574" y="4878969"/>
            <a:ext cx="19904852" cy="4853718"/>
          </a:xfrm>
          <a:prstGeom prst="rect">
            <a:avLst/>
          </a:prstGeom>
        </p:spPr>
        <p:txBody>
          <a:bodyPr/>
          <a:lstStyle/>
          <a:p>
            <a:pPr>
              <a:defRPr sz="9300">
                <a:latin typeface="DAGGERSQUARE"/>
                <a:ea typeface="DAGGERSQUARE"/>
                <a:cs typeface="DAGGERSQUARE"/>
                <a:sym typeface="DAGGERSQUARE"/>
              </a:defRPr>
            </a:pPr>
            <a:r>
              <a:t>Paul Getting the Gospel to Go Viral</a:t>
            </a:r>
          </a:p>
          <a:p>
            <a:pPr>
              <a:defRPr sz="9300">
                <a:latin typeface="DAGGERSQUARE"/>
                <a:ea typeface="DAGGERSQUARE"/>
                <a:cs typeface="DAGGERSQUARE"/>
                <a:sym typeface="DAGGERSQUARE"/>
              </a:defRPr>
            </a:pPr>
            <a:r>
              <a:t>Acts 19</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AT&amp;T - While this video may be funny, checking your phone....mp4" descr="AT&amp;T - While this video may be funny, checking your phone....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334000" y="-1"/>
            <a:ext cx="13716000" cy="13716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357999" fill="hold"/>
                                        <p:tgtEl>
                                          <p:spTgt spid="1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Frame 2.png" descr="Frame 2.png"/>
          <p:cNvPicPr>
            <a:picLocks noChangeAspect="0"/>
          </p:cNvPicPr>
          <p:nvPr/>
        </p:nvPicPr>
        <p:blipFill>
          <a:blip r:embed="rId2">
            <a:extLst/>
          </a:blip>
          <a:stretch>
            <a:fillRect/>
          </a:stretch>
        </p:blipFill>
        <p:spPr>
          <a:xfrm>
            <a:off x="309318" y="123772"/>
            <a:ext cx="23765363" cy="13716001"/>
          </a:xfrm>
          <a:prstGeom prst="rect">
            <a:avLst/>
          </a:prstGeom>
          <a:ln w="12700">
            <a:miter lim="400000"/>
          </a:ln>
        </p:spPr>
      </p:pic>
      <p:pic>
        <p:nvPicPr>
          <p:cNvPr id="193" name="5 Crazy Ways Social Media Is Changing Your Brain Right Now.mp4" descr="5 Crazy Ways Social Media Is Changing Your Brain Right Now.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9860" y="-123671"/>
            <a:ext cx="24823720" cy="1396334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5708328" fill="hold"/>
                                        <p:tgtEl>
                                          <p:spTgt spid="19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196" name="“Our bodies are physiologically rewarding ourselves for talking about ourselves online”"/>
          <p:cNvSpPr txBox="1"/>
          <p:nvPr>
            <p:ph type="title"/>
          </p:nvPr>
        </p:nvSpPr>
        <p:spPr>
          <a:xfrm>
            <a:off x="475693" y="2155807"/>
            <a:ext cx="23559061" cy="9651932"/>
          </a:xfrm>
          <a:prstGeom prst="rect">
            <a:avLst/>
          </a:prstGeom>
        </p:spPr>
        <p:txBody>
          <a:bodyPr/>
          <a:lstStyle>
            <a:lvl1pPr>
              <a:defRPr sz="9000">
                <a:latin typeface="DAGGERSQUARE"/>
                <a:ea typeface="DAGGERSQUARE"/>
                <a:cs typeface="DAGGERSQUARE"/>
                <a:sym typeface="DAGGERSQUARE"/>
              </a:defRPr>
            </a:lvl1pPr>
          </a:lstStyle>
          <a:p>
            <a:pPr/>
            <a:r>
              <a:t>“Our bodies are physiologically rewarding ourselves for talking about ourselves online”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8"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199" name="The very areas of our brain that have to do with intimacy in relationships are activated when we get notifications online. That’s one of the reasons that depression and loneliness is commonly experience alongside heavy usage. It doesn’t deliver like real relationships do"/>
          <p:cNvSpPr txBox="1"/>
          <p:nvPr>
            <p:ph type="title"/>
          </p:nvPr>
        </p:nvSpPr>
        <p:spPr>
          <a:xfrm>
            <a:off x="475693" y="2155807"/>
            <a:ext cx="23559061" cy="9651932"/>
          </a:xfrm>
          <a:prstGeom prst="rect">
            <a:avLst/>
          </a:prstGeom>
        </p:spPr>
        <p:txBody>
          <a:bodyPr/>
          <a:lstStyle>
            <a:lvl1pPr defTabSz="796885">
              <a:defRPr sz="8730">
                <a:latin typeface="DAGGERSQUARE"/>
                <a:ea typeface="DAGGERSQUARE"/>
                <a:cs typeface="DAGGERSQUARE"/>
                <a:sym typeface="DAGGERSQUARE"/>
              </a:defRPr>
            </a:lvl1pPr>
          </a:lstStyle>
          <a:p>
            <a:pPr/>
            <a:r>
              <a:t>The very areas of our brain that have to do with intimacy in relationships are activated when we get notifications online. That’s one of the reasons that depression and loneliness is commonly experience alongside heavy usage. It doesn’t deliver like real relationships do</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JP Sears - A big problem is solved with this one... How to....mp4" descr="JP Sears - A big problem is solved with this one... How to....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1"/>
            <a:ext cx="24384000" cy="13716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3515167" fill="hold"/>
                                        <p:tgtEl>
                                          <p:spTgt spid="2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3"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204" name="There’s a reason you get notifications about what other people are doing, not related to your posts. They are trying to pull you back in…"/>
          <p:cNvSpPr txBox="1"/>
          <p:nvPr>
            <p:ph type="title"/>
          </p:nvPr>
        </p:nvSpPr>
        <p:spPr>
          <a:xfrm>
            <a:off x="475693" y="2155807"/>
            <a:ext cx="23559061" cy="9651932"/>
          </a:xfrm>
          <a:prstGeom prst="rect">
            <a:avLst/>
          </a:prstGeom>
        </p:spPr>
        <p:txBody>
          <a:bodyPr/>
          <a:lstStyle/>
          <a:p>
            <a:pPr>
              <a:defRPr sz="9000">
                <a:latin typeface="DAGGERSQUARE"/>
                <a:ea typeface="DAGGERSQUARE"/>
                <a:cs typeface="DAGGERSQUARE"/>
                <a:sym typeface="DAGGERSQUARE"/>
              </a:defRPr>
            </a:pPr>
            <a:r>
              <a:t>There’s a reason you get notifications about what other people are doing, not related to your posts. They are trying to pull you back in</a:t>
            </a:r>
          </a:p>
          <a:p>
            <a:pPr>
              <a:defRPr sz="9000">
                <a:latin typeface="DAGGERSQUARE"/>
                <a:ea typeface="DAGGERSQUARE"/>
                <a:cs typeface="DAGGERSQUARE"/>
                <a:sym typeface="DAGGERSQUARE"/>
              </a:defRPr>
            </a:pPr>
            <a:r>
              <a:t>You don’t have to chase notifications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207" name="Some Important Thoughts:…"/>
          <p:cNvSpPr txBox="1"/>
          <p:nvPr>
            <p:ph type="title"/>
          </p:nvPr>
        </p:nvSpPr>
        <p:spPr>
          <a:xfrm>
            <a:off x="353922" y="2155807"/>
            <a:ext cx="23676156" cy="9651932"/>
          </a:xfrm>
          <a:prstGeom prst="rect">
            <a:avLst/>
          </a:prstGeom>
        </p:spPr>
        <p:txBody>
          <a:bodyPr/>
          <a:lstStyle/>
          <a:p>
            <a:pPr defTabSz="796885">
              <a:defRPr sz="8730">
                <a:latin typeface="DAGGERSQUARE"/>
                <a:ea typeface="DAGGERSQUARE"/>
                <a:cs typeface="DAGGERSQUARE"/>
                <a:sym typeface="DAGGERSQUARE"/>
              </a:defRPr>
            </a:pPr>
            <a:r>
              <a:t>Some Important Thoughts:</a:t>
            </a:r>
          </a:p>
          <a:p>
            <a:pPr defTabSz="796885">
              <a:defRPr sz="8730">
                <a:latin typeface="DAGGERSQUARE"/>
                <a:ea typeface="DAGGERSQUARE"/>
                <a:cs typeface="DAGGERSQUARE"/>
                <a:sym typeface="DAGGERSQUARE"/>
              </a:defRPr>
            </a:pPr>
            <a:r>
              <a:t>1) All addictive behavior is an attempt to numb pain</a:t>
            </a:r>
          </a:p>
          <a:p>
            <a:pPr defTabSz="796885">
              <a:defRPr sz="8730">
                <a:latin typeface="DAGGERSQUARE"/>
                <a:ea typeface="DAGGERSQUARE"/>
                <a:cs typeface="DAGGERSQUARE"/>
                <a:sym typeface="DAGGERSQUARE"/>
              </a:defRPr>
            </a:pPr>
            <a:r>
              <a:t>2) What thoughts am I trying to avoid?</a:t>
            </a:r>
          </a:p>
          <a:p>
            <a:pPr defTabSz="796885">
              <a:defRPr sz="8730">
                <a:latin typeface="DAGGERSQUARE"/>
                <a:ea typeface="DAGGERSQUARE"/>
                <a:cs typeface="DAGGERSQUARE"/>
                <a:sym typeface="DAGGERSQUARE"/>
              </a:defRPr>
            </a:pPr>
            <a:r>
              <a:t>3) Have I brought my brokenness to Jesus, or am I looking to the attention of others to fill that void?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0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0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07">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210" name="Some Important Thoughts:…"/>
          <p:cNvSpPr txBox="1"/>
          <p:nvPr>
            <p:ph type="title"/>
          </p:nvPr>
        </p:nvSpPr>
        <p:spPr>
          <a:xfrm>
            <a:off x="353922" y="2155807"/>
            <a:ext cx="23676156" cy="9651932"/>
          </a:xfrm>
          <a:prstGeom prst="rect">
            <a:avLst/>
          </a:prstGeom>
        </p:spPr>
        <p:txBody>
          <a:bodyPr/>
          <a:lstStyle/>
          <a:p>
            <a:pPr>
              <a:defRPr sz="9000">
                <a:latin typeface="DAGGERSQUARE"/>
                <a:ea typeface="DAGGERSQUARE"/>
                <a:cs typeface="DAGGERSQUARE"/>
                <a:sym typeface="DAGGERSQUARE"/>
              </a:defRPr>
            </a:pPr>
            <a:r>
              <a:t>Some Important Thoughts:</a:t>
            </a:r>
          </a:p>
          <a:p>
            <a:pPr>
              <a:defRPr sz="9000">
                <a:latin typeface="DAGGERSQUARE"/>
                <a:ea typeface="DAGGERSQUARE"/>
                <a:cs typeface="DAGGERSQUARE"/>
                <a:sym typeface="DAGGERSQUARE"/>
              </a:defRPr>
            </a:pPr>
            <a:r>
              <a:t>4) Is the cause I’m posting about my way of escaping my real brokenness?</a:t>
            </a:r>
          </a:p>
          <a:p>
            <a:pPr>
              <a:defRPr sz="9000">
                <a:latin typeface="DAGGERSQUARE"/>
                <a:ea typeface="DAGGERSQUARE"/>
                <a:cs typeface="DAGGERSQUARE"/>
                <a:sym typeface="DAGGERSQUARE"/>
              </a:defRPr>
            </a:pPr>
            <a:r>
              <a:t>5) Does running “so and so” down numb the pain and the insecurity I feel?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12"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213" name="“Only he who has no power needs to control” Horst Muller"/>
          <p:cNvSpPr txBox="1"/>
          <p:nvPr>
            <p:ph type="title"/>
          </p:nvPr>
        </p:nvSpPr>
        <p:spPr>
          <a:xfrm>
            <a:off x="353922" y="2155807"/>
            <a:ext cx="23676156" cy="9651932"/>
          </a:xfrm>
          <a:prstGeom prst="rect">
            <a:avLst/>
          </a:prstGeom>
        </p:spPr>
        <p:txBody>
          <a:bodyPr/>
          <a:lstStyle>
            <a:lvl1pPr>
              <a:defRPr sz="9000">
                <a:latin typeface="DAGGERSQUARE"/>
                <a:ea typeface="DAGGERSQUARE"/>
                <a:cs typeface="DAGGERSQUARE"/>
                <a:sym typeface="DAGGERSQUARE"/>
              </a:defRPr>
            </a:lvl1pPr>
          </a:lstStyle>
          <a:p>
            <a:pPr/>
            <a:r>
              <a:t>“Only he who has no power needs to control” Horst Muller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3">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216" name="Some Helpful Steps:…"/>
          <p:cNvSpPr txBox="1"/>
          <p:nvPr>
            <p:ph type="title"/>
          </p:nvPr>
        </p:nvSpPr>
        <p:spPr>
          <a:xfrm>
            <a:off x="353922" y="2155807"/>
            <a:ext cx="23676156" cy="9651932"/>
          </a:xfrm>
          <a:prstGeom prst="rect">
            <a:avLst/>
          </a:prstGeom>
        </p:spPr>
        <p:txBody>
          <a:bodyPr/>
          <a:lstStyle/>
          <a:p>
            <a:pPr>
              <a:defRPr sz="9000">
                <a:latin typeface="DAGGERSQUARE"/>
                <a:ea typeface="DAGGERSQUARE"/>
                <a:cs typeface="DAGGERSQUARE"/>
                <a:sym typeface="DAGGERSQUARE"/>
              </a:defRPr>
            </a:pPr>
            <a:r>
              <a:t>Some Helpful Steps:</a:t>
            </a:r>
          </a:p>
          <a:p>
            <a:pPr>
              <a:defRPr sz="9000">
                <a:latin typeface="DAGGERSQUARE"/>
                <a:ea typeface="DAGGERSQUARE"/>
                <a:cs typeface="DAGGERSQUARE"/>
                <a:sym typeface="DAGGERSQUARE"/>
              </a:defRPr>
            </a:pPr>
            <a:r>
              <a:t>You choose when you reply and look</a:t>
            </a:r>
          </a:p>
          <a:p>
            <a:pPr>
              <a:defRPr sz="9000">
                <a:latin typeface="DAGGERSQUARE"/>
                <a:ea typeface="DAGGERSQUARE"/>
                <a:cs typeface="DAGGERSQUARE"/>
                <a:sym typeface="DAGGERSQUARE"/>
              </a:defRPr>
            </a:pPr>
            <a:r>
              <a:t>Why am I on here? </a:t>
            </a:r>
          </a:p>
          <a:p>
            <a:pPr>
              <a:defRPr sz="9000">
                <a:latin typeface="DAGGERSQUARE"/>
                <a:ea typeface="DAGGERSQUARE"/>
                <a:cs typeface="DAGGERSQUARE"/>
                <a:sym typeface="DAGGERSQUARE"/>
              </a:defRPr>
            </a:pPr>
            <a:r>
              <a:t>Treat it like the post office</a:t>
            </a:r>
          </a:p>
          <a:p>
            <a:pPr>
              <a:defRPr sz="9000">
                <a:latin typeface="DAGGERSQUARE"/>
                <a:ea typeface="DAGGERSQUARE"/>
                <a:cs typeface="DAGGERSQUARE"/>
                <a:sym typeface="DAGGERSQUARE"/>
              </a:defRPr>
            </a:pPr>
            <a:r>
              <a:t>“Don’t shop when you’re hungry”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6"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paul cartoon.jpg" descr="paul cartoon.jpg"/>
          <p:cNvPicPr>
            <a:picLocks noChangeAspect="1"/>
          </p:cNvPicPr>
          <p:nvPr/>
        </p:nvPicPr>
        <p:blipFill>
          <a:blip r:embed="rId2">
            <a:alphaModFix amt="44647"/>
            <a:extLst/>
          </a:blip>
          <a:stretch>
            <a:fillRect/>
          </a:stretch>
        </p:blipFill>
        <p:spPr>
          <a:xfrm>
            <a:off x="0" y="0"/>
            <a:ext cx="24384000" cy="13716000"/>
          </a:xfrm>
          <a:prstGeom prst="rect">
            <a:avLst/>
          </a:prstGeom>
          <a:ln w="12700">
            <a:miter lim="400000"/>
          </a:ln>
        </p:spPr>
      </p:pic>
      <p:sp>
        <p:nvSpPr>
          <p:cNvPr id="136" name="“And this continued for two years, so that all who dwelt in Asia heard the word of the Lord Jesus, both Jews and Greeks.”…"/>
          <p:cNvSpPr txBox="1"/>
          <p:nvPr>
            <p:ph type="title"/>
          </p:nvPr>
        </p:nvSpPr>
        <p:spPr>
          <a:xfrm>
            <a:off x="621476" y="2649006"/>
            <a:ext cx="23141048" cy="8417988"/>
          </a:xfrm>
          <a:prstGeom prst="rect">
            <a:avLst/>
          </a:prstGeom>
        </p:spPr>
        <p:txBody>
          <a:bodyPr/>
          <a:lstStyle/>
          <a:p>
            <a:pPr>
              <a:defRPr sz="9000">
                <a:latin typeface="DAGGERSQUARE"/>
                <a:ea typeface="DAGGERSQUARE"/>
                <a:cs typeface="DAGGERSQUARE"/>
                <a:sym typeface="DAGGERSQUARE"/>
              </a:defRPr>
            </a:pPr>
            <a:r>
              <a:t>“And this continued for two years, </a:t>
            </a:r>
            <a:r>
              <a:rPr u="sng"/>
              <a:t>so that all who dwelt in Asia</a:t>
            </a:r>
            <a:r>
              <a:t> heard the word of the Lord Jesus, both Jews and Greeks.”</a:t>
            </a:r>
          </a:p>
          <a:p>
            <a:pPr>
              <a:defRPr sz="9000">
                <a:latin typeface="DAGGERSQUARE"/>
                <a:ea typeface="DAGGERSQUARE"/>
                <a:cs typeface="DAGGERSQUARE"/>
                <a:sym typeface="DAGGERSQUARE"/>
              </a:defRPr>
            </a:pPr>
            <a:r>
              <a:t>Acts 19:10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Social-Media-Addiction.jpg" descr="Social-Media-Addiction.jpg"/>
          <p:cNvPicPr>
            <a:picLocks noChangeAspect="1"/>
          </p:cNvPicPr>
          <p:nvPr/>
        </p:nvPicPr>
        <p:blipFill>
          <a:blip r:embed="rId2">
            <a:alphaModFix amt="43639"/>
            <a:extLst/>
          </a:blip>
          <a:stretch>
            <a:fillRect/>
          </a:stretch>
        </p:blipFill>
        <p:spPr>
          <a:xfrm>
            <a:off x="-876676" y="-1748611"/>
            <a:ext cx="26137352" cy="18479924"/>
          </a:xfrm>
          <a:prstGeom prst="rect">
            <a:avLst/>
          </a:prstGeom>
          <a:ln w="12700">
            <a:miter lim="400000"/>
          </a:ln>
        </p:spPr>
      </p:pic>
      <p:sp>
        <p:nvSpPr>
          <p:cNvPr id="219" name="Some Helpful Steps:…"/>
          <p:cNvSpPr txBox="1"/>
          <p:nvPr>
            <p:ph type="title"/>
          </p:nvPr>
        </p:nvSpPr>
        <p:spPr>
          <a:xfrm>
            <a:off x="353922" y="2155807"/>
            <a:ext cx="23676156" cy="9651932"/>
          </a:xfrm>
          <a:prstGeom prst="rect">
            <a:avLst/>
          </a:prstGeom>
        </p:spPr>
        <p:txBody>
          <a:bodyPr/>
          <a:lstStyle/>
          <a:p>
            <a:pPr defTabSz="764024">
              <a:defRPr sz="8370">
                <a:latin typeface="DAGGERSQUARE"/>
                <a:ea typeface="DAGGERSQUARE"/>
                <a:cs typeface="DAGGERSQUARE"/>
                <a:sym typeface="DAGGERSQUARE"/>
              </a:defRPr>
            </a:pPr>
            <a:r>
              <a:t>Some Helpful Steps:</a:t>
            </a:r>
          </a:p>
          <a:p>
            <a:pPr defTabSz="764024">
              <a:defRPr sz="8370">
                <a:latin typeface="DAGGERSQUARE"/>
                <a:ea typeface="DAGGERSQUARE"/>
                <a:cs typeface="DAGGERSQUARE"/>
                <a:sym typeface="DAGGERSQUARE"/>
              </a:defRPr>
            </a:pPr>
            <a:r>
              <a:t>Am I looking for affirmation and attention?</a:t>
            </a:r>
          </a:p>
          <a:p>
            <a:pPr defTabSz="764024">
              <a:defRPr sz="8370">
                <a:latin typeface="DAGGERSQUARE"/>
                <a:ea typeface="DAGGERSQUARE"/>
                <a:cs typeface="DAGGERSQUARE"/>
                <a:sym typeface="DAGGERSQUARE"/>
              </a:defRPr>
            </a:pPr>
            <a:r>
              <a:t>Down time when you wake up and go to bed</a:t>
            </a:r>
          </a:p>
          <a:p>
            <a:pPr defTabSz="764024">
              <a:defRPr sz="8370">
                <a:latin typeface="DAGGERSQUARE"/>
                <a:ea typeface="DAGGERSQUARE"/>
                <a:cs typeface="DAGGERSQUARE"/>
                <a:sym typeface="DAGGERSQUARE"/>
              </a:defRPr>
            </a:pPr>
            <a:r>
              <a:t>Be honest with yourself, if you need to take time away, do it</a:t>
            </a:r>
          </a:p>
          <a:p>
            <a:pPr defTabSz="764024">
              <a:defRPr sz="8370">
                <a:latin typeface="DAGGERSQUARE"/>
                <a:ea typeface="DAGGERSQUARE"/>
                <a:cs typeface="DAGGERSQUARE"/>
                <a:sym typeface="DAGGERSQUARE"/>
              </a:defRPr>
            </a:pPr>
            <a:r>
              <a:t>But deal with the real root issues, otherwise you’ll just jump back in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9">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9"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url-7.jpg" descr="url-7.jpg"/>
          <p:cNvPicPr>
            <a:picLocks noChangeAspect="1"/>
          </p:cNvPicPr>
          <p:nvPr/>
        </p:nvPicPr>
        <p:blipFill>
          <a:blip r:embed="rId2">
            <a:alphaModFix amt="44932"/>
            <a:extLst/>
          </a:blip>
          <a:stretch>
            <a:fillRect/>
          </a:stretch>
        </p:blipFill>
        <p:spPr>
          <a:xfrm>
            <a:off x="-468963" y="-328607"/>
            <a:ext cx="25321926" cy="18991443"/>
          </a:xfrm>
          <a:prstGeom prst="rect">
            <a:avLst/>
          </a:prstGeom>
          <a:ln w="12700">
            <a:miter lim="400000"/>
          </a:ln>
        </p:spPr>
      </p:pic>
      <p:sp>
        <p:nvSpPr>
          <p:cNvPr id="222" name="Self(ie)-ishness"/>
          <p:cNvSpPr txBox="1"/>
          <p:nvPr>
            <p:ph type="title"/>
          </p:nvPr>
        </p:nvSpPr>
        <p:spPr>
          <a:xfrm>
            <a:off x="2310967" y="5277322"/>
            <a:ext cx="19762066" cy="9651930"/>
          </a:xfrm>
          <a:prstGeom prst="rect">
            <a:avLst/>
          </a:prstGeom>
        </p:spPr>
        <p:txBody>
          <a:bodyPr/>
          <a:lstStyle>
            <a:lvl1pPr>
              <a:defRPr sz="9000">
                <a:latin typeface="DAGGERSQUARE"/>
                <a:ea typeface="DAGGERSQUARE"/>
                <a:cs typeface="DAGGERSQUARE"/>
                <a:sym typeface="DAGGERSQUARE"/>
              </a:defRPr>
            </a:lvl1pPr>
          </a:lstStyle>
          <a:p>
            <a:pPr/>
            <a:r>
              <a:t>Self(ie)-ishness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25" name="A lesson from the life of Lot"/>
          <p:cNvSpPr txBox="1"/>
          <p:nvPr>
            <p:ph type="title"/>
          </p:nvPr>
        </p:nvSpPr>
        <p:spPr>
          <a:xfrm>
            <a:off x="2942918" y="2155808"/>
            <a:ext cx="18498164" cy="9651930"/>
          </a:xfrm>
          <a:prstGeom prst="rect">
            <a:avLst/>
          </a:prstGeom>
        </p:spPr>
        <p:txBody>
          <a:bodyPr/>
          <a:lstStyle>
            <a:lvl1pPr>
              <a:defRPr sz="9000">
                <a:latin typeface="DAGGERSQUARE"/>
                <a:ea typeface="DAGGERSQUARE"/>
                <a:cs typeface="DAGGERSQUARE"/>
                <a:sym typeface="DAGGERSQUARE"/>
              </a:defRPr>
            </a:lvl1pPr>
          </a:lstStyle>
          <a:p>
            <a:pPr/>
            <a:r>
              <a:t>A lesson from the life of Lot</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7"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28" name="“But the men of Sodom were exceedingly wicked and sinful against the LORD.”…"/>
          <p:cNvSpPr txBox="1"/>
          <p:nvPr>
            <p:ph type="title"/>
          </p:nvPr>
        </p:nvSpPr>
        <p:spPr>
          <a:xfrm>
            <a:off x="364063" y="2155807"/>
            <a:ext cx="23655874" cy="9651932"/>
          </a:xfrm>
          <a:prstGeom prst="rect">
            <a:avLst/>
          </a:prstGeom>
        </p:spPr>
        <p:txBody>
          <a:bodyPr/>
          <a:lstStyle/>
          <a:p>
            <a:pPr>
              <a:defRPr sz="9000">
                <a:latin typeface="DAGGERSQUARE"/>
                <a:ea typeface="DAGGERSQUARE"/>
                <a:cs typeface="DAGGERSQUARE"/>
                <a:sym typeface="DAGGERSQUARE"/>
              </a:defRPr>
            </a:pPr>
            <a:r>
              <a:t>“But the men of Sodom were exceedingly wicked and sinful against the LORD.”</a:t>
            </a:r>
          </a:p>
          <a:p>
            <a:pPr>
              <a:defRPr sz="7000">
                <a:latin typeface="DAGGERSQUARE"/>
                <a:ea typeface="DAGGERSQUARE"/>
                <a:cs typeface="DAGGERSQUARE"/>
                <a:sym typeface="DAGGERSQUARE"/>
              </a:defRPr>
            </a:pPr>
            <a:r>
              <a:t>-Genesis 13:13</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0"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31" name="“So Lot went out and spoke to his sons-in-law, who had married his daughters, and said, ‘Get up, get out of this place; for the LORD will destroy this city!’”…"/>
          <p:cNvSpPr txBox="1"/>
          <p:nvPr>
            <p:ph type="title"/>
          </p:nvPr>
        </p:nvSpPr>
        <p:spPr>
          <a:xfrm>
            <a:off x="571312" y="2155807"/>
            <a:ext cx="23241376" cy="9651932"/>
          </a:xfrm>
          <a:prstGeom prst="rect">
            <a:avLst/>
          </a:prstGeom>
        </p:spPr>
        <p:txBody>
          <a:bodyPr/>
          <a:lstStyle/>
          <a:p>
            <a:pPr>
              <a:defRPr sz="9000">
                <a:latin typeface="DAGGERSQUARE"/>
                <a:ea typeface="DAGGERSQUARE"/>
                <a:cs typeface="DAGGERSQUARE"/>
                <a:sym typeface="DAGGERSQUARE"/>
              </a:defRPr>
            </a:pPr>
            <a:r>
              <a:t>“So Lot went out and spoke to his sons-in-law, who had married his daughters, and said, ‘Get up, get out of this place; for the LORD will destroy this city!’”</a:t>
            </a:r>
          </a:p>
          <a:p>
            <a:pPr>
              <a:defRPr sz="7000">
                <a:latin typeface="DAGGERSQUARE"/>
                <a:ea typeface="DAGGERSQUARE"/>
                <a:cs typeface="DAGGERSQUARE"/>
                <a:sym typeface="DAGGERSQUARE"/>
              </a:defRPr>
            </a:pPr>
            <a:r>
              <a:t>-Genesis 19:14</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3"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34" name="“But to his sons-in-law he seemed to be joking.”…"/>
          <p:cNvSpPr txBox="1"/>
          <p:nvPr>
            <p:ph type="title"/>
          </p:nvPr>
        </p:nvSpPr>
        <p:spPr>
          <a:xfrm>
            <a:off x="473829" y="2155807"/>
            <a:ext cx="23436342" cy="9651932"/>
          </a:xfrm>
          <a:prstGeom prst="rect">
            <a:avLst/>
          </a:prstGeom>
        </p:spPr>
        <p:txBody>
          <a:bodyPr/>
          <a:lstStyle/>
          <a:p>
            <a:pPr>
              <a:defRPr sz="9000">
                <a:latin typeface="DAGGERSQUARE"/>
                <a:ea typeface="DAGGERSQUARE"/>
                <a:cs typeface="DAGGERSQUARE"/>
                <a:sym typeface="DAGGERSQUARE"/>
              </a:defRPr>
            </a:pPr>
            <a:r>
              <a:t>“But to his sons-in-law he seemed to be joking.”</a:t>
            </a:r>
          </a:p>
          <a:p>
            <a:pPr>
              <a:defRPr sz="7000">
                <a:latin typeface="DAGGERSQUARE"/>
                <a:ea typeface="DAGGERSQUARE"/>
                <a:cs typeface="DAGGERSQUARE"/>
                <a:sym typeface="DAGGERSQUARE"/>
              </a:defRPr>
            </a:pPr>
            <a:r>
              <a:t>-Genesis 19:14</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37" name="Why do you think they responded to his urgent warning this way?"/>
          <p:cNvSpPr txBox="1"/>
          <p:nvPr>
            <p:ph type="title"/>
          </p:nvPr>
        </p:nvSpPr>
        <p:spPr>
          <a:xfrm>
            <a:off x="388300" y="2155807"/>
            <a:ext cx="23607400" cy="9651932"/>
          </a:xfrm>
          <a:prstGeom prst="rect">
            <a:avLst/>
          </a:prstGeom>
        </p:spPr>
        <p:txBody>
          <a:bodyPr/>
          <a:lstStyle>
            <a:lvl1pPr>
              <a:defRPr sz="9000">
                <a:latin typeface="DAGGERSQUARE"/>
                <a:ea typeface="DAGGERSQUARE"/>
                <a:cs typeface="DAGGERSQUARE"/>
                <a:sym typeface="DAGGERSQUARE"/>
              </a:defRPr>
            </a:lvl1pPr>
          </a:lstStyle>
          <a:p>
            <a:pPr/>
            <a:r>
              <a:t>Why do you think they responded to his urgent warning this way?</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9"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40" name="Lot’s concession and comfort killed his witnessing potential. And when the day of judgment came, his ability to save people and pull them out of that environment was severely hampered."/>
          <p:cNvSpPr txBox="1"/>
          <p:nvPr>
            <p:ph type="title"/>
          </p:nvPr>
        </p:nvSpPr>
        <p:spPr>
          <a:xfrm>
            <a:off x="580173" y="2155807"/>
            <a:ext cx="23223654" cy="9651932"/>
          </a:xfrm>
          <a:prstGeom prst="rect">
            <a:avLst/>
          </a:prstGeom>
        </p:spPr>
        <p:txBody>
          <a:bodyPr/>
          <a:lstStyle>
            <a:lvl1pPr>
              <a:defRPr sz="9000">
                <a:latin typeface="DAGGERSQUARE"/>
                <a:ea typeface="DAGGERSQUARE"/>
                <a:cs typeface="DAGGERSQUARE"/>
                <a:sym typeface="DAGGERSQUARE"/>
              </a:defRPr>
            </a:lvl1pPr>
          </a:lstStyle>
          <a:p>
            <a:pPr/>
            <a:r>
              <a:t>Lot’s concession and comfort killed his witnessing potential. And when the day of judgment came, his ability to save people and pull them out of that environment was severely hampered.</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Lot Flees Sodom.jpg" descr="Lot Flees Sodom.jpg"/>
          <p:cNvPicPr>
            <a:picLocks noChangeAspect="1"/>
          </p:cNvPicPr>
          <p:nvPr/>
        </p:nvPicPr>
        <p:blipFill>
          <a:blip r:embed="rId2">
            <a:alphaModFix amt="35603"/>
            <a:extLst/>
          </a:blip>
          <a:stretch>
            <a:fillRect/>
          </a:stretch>
        </p:blipFill>
        <p:spPr>
          <a:xfrm>
            <a:off x="-482057" y="-1273669"/>
            <a:ext cx="25348114" cy="21009247"/>
          </a:xfrm>
          <a:prstGeom prst="rect">
            <a:avLst/>
          </a:prstGeom>
          <a:ln w="12700">
            <a:miter lim="400000"/>
          </a:ln>
        </p:spPr>
      </p:pic>
      <p:sp>
        <p:nvSpPr>
          <p:cNvPr id="243" name="Lot is referred to as a righteous man, but his righteousness didn’t save his family once he presumptuously moved his whole life into Sodom"/>
          <p:cNvSpPr txBox="1"/>
          <p:nvPr>
            <p:ph type="title"/>
          </p:nvPr>
        </p:nvSpPr>
        <p:spPr>
          <a:xfrm>
            <a:off x="422158" y="2155807"/>
            <a:ext cx="23539684" cy="9651931"/>
          </a:xfrm>
          <a:prstGeom prst="rect">
            <a:avLst/>
          </a:prstGeom>
        </p:spPr>
        <p:txBody>
          <a:bodyPr/>
          <a:lstStyle>
            <a:lvl1pPr>
              <a:defRPr sz="9000">
                <a:latin typeface="DAGGERSQUARE"/>
                <a:ea typeface="DAGGERSQUARE"/>
                <a:cs typeface="DAGGERSQUARE"/>
                <a:sym typeface="DAGGERSQUARE"/>
              </a:defRPr>
            </a:lvl1pPr>
          </a:lstStyle>
          <a:p>
            <a:pPr/>
            <a:r>
              <a:t>Lot is referred to as a righteous man, but his righteousness didn’t save his family once he presumptuously moved his whole life into Sodom</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missional-outpost.jpg" descr="missional-outpost.jpg"/>
          <p:cNvPicPr>
            <a:picLocks noChangeAspect="1"/>
          </p:cNvPicPr>
          <p:nvPr/>
        </p:nvPicPr>
        <p:blipFill>
          <a:blip r:embed="rId2">
            <a:alphaModFix amt="34426"/>
            <a:extLst/>
          </a:blip>
          <a:stretch>
            <a:fillRect/>
          </a:stretch>
        </p:blipFill>
        <p:spPr>
          <a:xfrm>
            <a:off x="-74569" y="9017"/>
            <a:ext cx="24533138" cy="13945513"/>
          </a:xfrm>
          <a:prstGeom prst="rect">
            <a:avLst/>
          </a:prstGeom>
          <a:ln w="12700">
            <a:miter lim="400000"/>
          </a:ln>
        </p:spPr>
      </p:pic>
      <p:sp>
        <p:nvSpPr>
          <p:cNvPr id="246" name="The new outpost center"/>
          <p:cNvSpPr txBox="1"/>
          <p:nvPr>
            <p:ph type="title"/>
          </p:nvPr>
        </p:nvSpPr>
        <p:spPr>
          <a:xfrm>
            <a:off x="4387453" y="2155808"/>
            <a:ext cx="15609094" cy="9651930"/>
          </a:xfrm>
          <a:prstGeom prst="rect">
            <a:avLst/>
          </a:prstGeom>
        </p:spPr>
        <p:txBody>
          <a:bodyPr/>
          <a:lstStyle>
            <a:lvl1pPr>
              <a:defRPr sz="9000">
                <a:latin typeface="DAGGERSQUARE"/>
                <a:ea typeface="DAGGERSQUARE"/>
                <a:cs typeface="DAGGERSQUARE"/>
                <a:sym typeface="DAGGERSQUARE"/>
              </a:defRPr>
            </a:lvl1pPr>
          </a:lstStyle>
          <a:p>
            <a:pPr/>
            <a:r>
              <a:t>The new outpost center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8" name="paul cartoon.jpg" descr="paul cartoon.jpg"/>
          <p:cNvPicPr>
            <a:picLocks noChangeAspect="1"/>
          </p:cNvPicPr>
          <p:nvPr/>
        </p:nvPicPr>
        <p:blipFill>
          <a:blip r:embed="rId2">
            <a:alphaModFix amt="44428"/>
            <a:extLst/>
          </a:blip>
          <a:stretch>
            <a:fillRect/>
          </a:stretch>
        </p:blipFill>
        <p:spPr>
          <a:xfrm>
            <a:off x="0" y="0"/>
            <a:ext cx="24384000" cy="13716000"/>
          </a:xfrm>
          <a:prstGeom prst="rect">
            <a:avLst/>
          </a:prstGeom>
          <a:ln w="12700">
            <a:miter lim="400000"/>
          </a:ln>
        </p:spPr>
      </p:pic>
      <p:sp>
        <p:nvSpPr>
          <p:cNvPr id="139" name="The School of Tyrannus"/>
          <p:cNvSpPr txBox="1"/>
          <p:nvPr>
            <p:ph type="title"/>
          </p:nvPr>
        </p:nvSpPr>
        <p:spPr>
          <a:xfrm>
            <a:off x="4387453" y="632712"/>
            <a:ext cx="15609094" cy="3036095"/>
          </a:xfrm>
          <a:prstGeom prst="rect">
            <a:avLst/>
          </a:prstGeom>
        </p:spPr>
        <p:txBody>
          <a:bodyPr/>
          <a:lstStyle>
            <a:lvl1pPr>
              <a:defRPr sz="9000">
                <a:latin typeface="DAGGERSQUARE"/>
                <a:ea typeface="DAGGERSQUARE"/>
                <a:cs typeface="DAGGERSQUARE"/>
                <a:sym typeface="DAGGERSQUARE"/>
              </a:defRPr>
            </a:lvl1pPr>
          </a:lstStyle>
          <a:p>
            <a:pPr/>
            <a:r>
              <a:t>The School of Tyrannus</a:t>
            </a:r>
          </a:p>
        </p:txBody>
      </p:sp>
      <p:sp>
        <p:nvSpPr>
          <p:cNvPr id="140" name="A facility in Ephesus that was used in the heat of the day as a place for people to talk about new ideas and teachings after work or school. A place to see and hear new things when they had nothing else to do"/>
          <p:cNvSpPr txBox="1"/>
          <p:nvPr/>
        </p:nvSpPr>
        <p:spPr>
          <a:xfrm>
            <a:off x="428176" y="3509486"/>
            <a:ext cx="23527648" cy="777115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8000">
                <a:latin typeface="DAGGERSQUARE"/>
                <a:ea typeface="DAGGERSQUARE"/>
                <a:cs typeface="DAGGERSQUARE"/>
                <a:sym typeface="DAGGERSQUARE"/>
              </a:defRPr>
            </a:lvl1pPr>
          </a:lstStyle>
          <a:p>
            <a:pPr/>
            <a:r>
              <a:t>A facility in Ephesus that was used in the heat of the day as a place for people to talk about new ideas and teachings after work or school. A place to see and hear new things when they had nothing else to do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missional-outpost.jpg" descr="missional-outpost.jpg"/>
          <p:cNvPicPr>
            <a:picLocks noChangeAspect="1"/>
          </p:cNvPicPr>
          <p:nvPr/>
        </p:nvPicPr>
        <p:blipFill>
          <a:blip r:embed="rId2">
            <a:alphaModFix amt="34426"/>
            <a:extLst/>
          </a:blip>
          <a:stretch>
            <a:fillRect/>
          </a:stretch>
        </p:blipFill>
        <p:spPr>
          <a:xfrm>
            <a:off x="-74569" y="9017"/>
            <a:ext cx="24533138" cy="13945513"/>
          </a:xfrm>
          <a:prstGeom prst="rect">
            <a:avLst/>
          </a:prstGeom>
          <a:ln w="12700">
            <a:miter lim="400000"/>
          </a:ln>
        </p:spPr>
      </p:pic>
      <p:sp>
        <p:nvSpPr>
          <p:cNvPr id="249" name="Outpost Center…"/>
          <p:cNvSpPr txBox="1"/>
          <p:nvPr>
            <p:ph type="title"/>
          </p:nvPr>
        </p:nvSpPr>
        <p:spPr>
          <a:xfrm>
            <a:off x="574344" y="2155807"/>
            <a:ext cx="23235312" cy="9651932"/>
          </a:xfrm>
          <a:prstGeom prst="rect">
            <a:avLst/>
          </a:prstGeom>
        </p:spPr>
        <p:txBody>
          <a:bodyPr/>
          <a:lstStyle/>
          <a:p>
            <a:pPr>
              <a:defRPr sz="9000">
                <a:latin typeface="DAGGERSQUARE"/>
                <a:ea typeface="DAGGERSQUARE"/>
                <a:cs typeface="DAGGERSQUARE"/>
                <a:sym typeface="DAGGERSQUARE"/>
              </a:defRPr>
            </a:pPr>
            <a:r>
              <a:t>Outpost Center </a:t>
            </a:r>
          </a:p>
          <a:p>
            <a:pPr>
              <a:defRPr sz="8400">
                <a:latin typeface="DAGGERSQUARE"/>
                <a:ea typeface="DAGGERSQUARE"/>
                <a:cs typeface="DAGGERSQUARE"/>
                <a:sym typeface="DAGGERSQUARE"/>
              </a:defRPr>
            </a:pPr>
            <a:r>
              <a:t>A missionary community outside of a city that provides education, restoration, and preparation for work that is to be done in the city </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missional-outpost.jpg" descr="missional-outpost.jpg"/>
          <p:cNvPicPr>
            <a:picLocks noChangeAspect="1"/>
          </p:cNvPicPr>
          <p:nvPr/>
        </p:nvPicPr>
        <p:blipFill>
          <a:blip r:embed="rId2">
            <a:alphaModFix amt="34426"/>
            <a:extLst/>
          </a:blip>
          <a:stretch>
            <a:fillRect/>
          </a:stretch>
        </p:blipFill>
        <p:spPr>
          <a:xfrm>
            <a:off x="-74569" y="9017"/>
            <a:ext cx="24533138" cy="13945513"/>
          </a:xfrm>
          <a:prstGeom prst="rect">
            <a:avLst/>
          </a:prstGeom>
          <a:ln w="12700">
            <a:miter lim="400000"/>
          </a:ln>
        </p:spPr>
      </p:pic>
      <p:sp>
        <p:nvSpPr>
          <p:cNvPr id="252" name="Outpost Center…"/>
          <p:cNvSpPr txBox="1"/>
          <p:nvPr>
            <p:ph type="title"/>
          </p:nvPr>
        </p:nvSpPr>
        <p:spPr>
          <a:xfrm>
            <a:off x="592617" y="2032034"/>
            <a:ext cx="23198765" cy="9651932"/>
          </a:xfrm>
          <a:prstGeom prst="rect">
            <a:avLst/>
          </a:prstGeom>
        </p:spPr>
        <p:txBody>
          <a:bodyPr/>
          <a:lstStyle/>
          <a:p>
            <a:pPr>
              <a:defRPr sz="9000">
                <a:latin typeface="DAGGERSQUARE"/>
                <a:ea typeface="DAGGERSQUARE"/>
                <a:cs typeface="DAGGERSQUARE"/>
                <a:sym typeface="DAGGERSQUARE"/>
              </a:defRPr>
            </a:pPr>
            <a:r>
              <a:t>Outpost Center</a:t>
            </a:r>
          </a:p>
          <a:p>
            <a:pPr>
              <a:defRPr sz="8200">
                <a:latin typeface="DAGGERSQUARE"/>
                <a:ea typeface="DAGGERSQUARE"/>
                <a:cs typeface="DAGGERSQUARE"/>
                <a:sym typeface="DAGGERSQUARE"/>
              </a:defRPr>
            </a:pPr>
            <a:r>
              <a:t>They establish a center of influence inside of the city to win their trust and friendship, all with the goal of making intentional efforts to win their souls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in not of.jpg" descr="in not of.jpg"/>
          <p:cNvPicPr>
            <a:picLocks noChangeAspect="1"/>
          </p:cNvPicPr>
          <p:nvPr/>
        </p:nvPicPr>
        <p:blipFill>
          <a:blip r:embed="rId2">
            <a:alphaModFix amt="25517"/>
            <a:extLst/>
          </a:blip>
          <a:stretch>
            <a:fillRect/>
          </a:stretch>
        </p:blipFill>
        <p:spPr>
          <a:xfrm>
            <a:off x="-4240975" y="-546247"/>
            <a:ext cx="26766293" cy="15056040"/>
          </a:xfrm>
          <a:prstGeom prst="rect">
            <a:avLst/>
          </a:prstGeom>
          <a:ln w="12700">
            <a:miter lim="400000"/>
          </a:ln>
        </p:spPr>
      </p:pic>
      <p:sp>
        <p:nvSpPr>
          <p:cNvPr id="255" name="God has not called us to live “in” social media. But He has called us to influence people in/with social media"/>
          <p:cNvSpPr txBox="1"/>
          <p:nvPr>
            <p:ph type="title"/>
          </p:nvPr>
        </p:nvSpPr>
        <p:spPr>
          <a:xfrm>
            <a:off x="616746" y="2032034"/>
            <a:ext cx="23150508" cy="9651932"/>
          </a:xfrm>
          <a:prstGeom prst="rect">
            <a:avLst/>
          </a:prstGeom>
        </p:spPr>
        <p:txBody>
          <a:bodyPr/>
          <a:lstStyle>
            <a:lvl1pPr>
              <a:defRPr sz="9000">
                <a:latin typeface="DAGGERSQUARE"/>
                <a:ea typeface="DAGGERSQUARE"/>
                <a:cs typeface="DAGGERSQUARE"/>
                <a:sym typeface="DAGGERSQUARE"/>
              </a:defRPr>
            </a:lvl1pPr>
          </a:lstStyle>
          <a:p>
            <a:pPr/>
            <a:r>
              <a:t>God has not called us to live “in” social media. But He has called us to influence people in/with social media</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in not of.jpg" descr="in not of.jpg"/>
          <p:cNvPicPr>
            <a:picLocks noChangeAspect="1"/>
          </p:cNvPicPr>
          <p:nvPr/>
        </p:nvPicPr>
        <p:blipFill>
          <a:blip r:embed="rId2">
            <a:alphaModFix amt="26000"/>
            <a:extLst/>
          </a:blip>
          <a:stretch>
            <a:fillRect/>
          </a:stretch>
        </p:blipFill>
        <p:spPr>
          <a:xfrm>
            <a:off x="-4240975" y="-546247"/>
            <a:ext cx="26766293" cy="15056040"/>
          </a:xfrm>
          <a:prstGeom prst="rect">
            <a:avLst/>
          </a:prstGeom>
          <a:ln w="12700">
            <a:miter lim="400000"/>
          </a:ln>
        </p:spPr>
      </p:pic>
      <p:sp>
        <p:nvSpPr>
          <p:cNvPr id="258" name="“We should choose the society most favorable to our spiritual advancement, and avail ourselves of every help within our reach; for Satan will oppose many hinderances to make our progress toward heaven as difficult as possible.”"/>
          <p:cNvSpPr txBox="1"/>
          <p:nvPr>
            <p:ph type="title"/>
          </p:nvPr>
        </p:nvSpPr>
        <p:spPr>
          <a:xfrm>
            <a:off x="632069" y="2155807"/>
            <a:ext cx="23119862" cy="9651932"/>
          </a:xfrm>
          <a:prstGeom prst="rect">
            <a:avLst/>
          </a:prstGeom>
        </p:spPr>
        <p:txBody>
          <a:bodyPr/>
          <a:lstStyle>
            <a:lvl1pPr>
              <a:defRPr sz="9000">
                <a:latin typeface="DAGGERSQUARE"/>
                <a:ea typeface="DAGGERSQUARE"/>
                <a:cs typeface="DAGGERSQUARE"/>
                <a:sym typeface="DAGGERSQUARE"/>
              </a:defRPr>
            </a:lvl1pPr>
          </a:lstStyle>
          <a:p>
            <a:pPr/>
            <a:r>
              <a:t>“We should choose the society most favorable to our spiritual advancement, and avail ourselves of every help within our reach; for Satan will oppose many hinderances to make our progress toward heaven as difficult as possible.”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in not of.jpg" descr="in not of.jpg"/>
          <p:cNvPicPr>
            <a:picLocks noChangeAspect="1"/>
          </p:cNvPicPr>
          <p:nvPr/>
        </p:nvPicPr>
        <p:blipFill>
          <a:blip r:embed="rId2">
            <a:alphaModFix amt="26000"/>
            <a:extLst/>
          </a:blip>
          <a:stretch>
            <a:fillRect/>
          </a:stretch>
        </p:blipFill>
        <p:spPr>
          <a:xfrm>
            <a:off x="-4240975" y="-546247"/>
            <a:ext cx="26766293" cy="15056040"/>
          </a:xfrm>
          <a:prstGeom prst="rect">
            <a:avLst/>
          </a:prstGeom>
          <a:ln w="12700">
            <a:miter lim="400000"/>
          </a:ln>
        </p:spPr>
      </p:pic>
      <p:sp>
        <p:nvSpPr>
          <p:cNvPr id="261" name="“We may be placed in trying positions, for many cannot have their surroundings what they would; but we should not voluntarily expose ourselves to influences that are unfavorable to the formation of Christian character.”…"/>
          <p:cNvSpPr txBox="1"/>
          <p:nvPr>
            <p:ph type="title"/>
          </p:nvPr>
        </p:nvSpPr>
        <p:spPr>
          <a:xfrm>
            <a:off x="472657" y="2155807"/>
            <a:ext cx="23215970" cy="9651932"/>
          </a:xfrm>
          <a:prstGeom prst="rect">
            <a:avLst/>
          </a:prstGeom>
        </p:spPr>
        <p:txBody>
          <a:bodyPr/>
          <a:lstStyle/>
          <a:p>
            <a:pPr defTabSz="796885">
              <a:defRPr sz="8730">
                <a:latin typeface="DAGGERSQUARE"/>
                <a:ea typeface="DAGGERSQUARE"/>
                <a:cs typeface="DAGGERSQUARE"/>
                <a:sym typeface="DAGGERSQUARE"/>
              </a:defRPr>
            </a:pPr>
            <a:r>
              <a:t>“We may be placed in trying positions, for many cannot have their surroundings what they would; but we should not voluntarily expose ourselves to influences that are unfavorable to the formation of Christian character.”</a:t>
            </a:r>
          </a:p>
          <a:p>
            <a:pPr defTabSz="796885">
              <a:defRPr sz="8730">
                <a:latin typeface="DAGGERSQUARE"/>
                <a:ea typeface="DAGGERSQUARE"/>
                <a:cs typeface="DAGGERSQUARE"/>
                <a:sym typeface="DAGGERSQUARE"/>
              </a:defRPr>
            </a:pPr>
            <a:r>
              <a:t>-Messages to Young People 419.1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1"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in not of.jpg" descr="in not of.jpg"/>
          <p:cNvPicPr>
            <a:picLocks noChangeAspect="1"/>
          </p:cNvPicPr>
          <p:nvPr/>
        </p:nvPicPr>
        <p:blipFill>
          <a:blip r:embed="rId2">
            <a:alphaModFix amt="26000"/>
            <a:extLst/>
          </a:blip>
          <a:stretch>
            <a:fillRect/>
          </a:stretch>
        </p:blipFill>
        <p:spPr>
          <a:xfrm>
            <a:off x="-4240975" y="-546247"/>
            <a:ext cx="26766293" cy="15056040"/>
          </a:xfrm>
          <a:prstGeom prst="rect">
            <a:avLst/>
          </a:prstGeom>
          <a:ln w="12700">
            <a:miter lim="400000"/>
          </a:ln>
        </p:spPr>
      </p:pic>
      <p:sp>
        <p:nvSpPr>
          <p:cNvPr id="264" name="“When duty calls us to this, we should be doubly watchful and prayerful, that, through the grace of Christ we may stand uncorrupted.”…"/>
          <p:cNvSpPr txBox="1"/>
          <p:nvPr>
            <p:ph type="title"/>
          </p:nvPr>
        </p:nvSpPr>
        <p:spPr>
          <a:xfrm>
            <a:off x="472657" y="2155807"/>
            <a:ext cx="23215970" cy="9651932"/>
          </a:xfrm>
          <a:prstGeom prst="rect">
            <a:avLst/>
          </a:prstGeom>
        </p:spPr>
        <p:txBody>
          <a:bodyPr/>
          <a:lstStyle/>
          <a:p>
            <a:pPr>
              <a:defRPr sz="9000">
                <a:latin typeface="DAGGERSQUARE"/>
                <a:ea typeface="DAGGERSQUARE"/>
                <a:cs typeface="DAGGERSQUARE"/>
                <a:sym typeface="DAGGERSQUARE"/>
              </a:defRPr>
            </a:pPr>
            <a:r>
              <a:t>“When duty calls us to this, we should be doubly watchful and prayerful, that, through the grace of Christ we may stand uncorrupted.”</a:t>
            </a:r>
          </a:p>
          <a:p>
            <a:pPr>
              <a:defRPr sz="9000">
                <a:latin typeface="DAGGERSQUARE"/>
                <a:ea typeface="DAGGERSQUARE"/>
                <a:cs typeface="DAGGERSQUARE"/>
                <a:sym typeface="DAGGERSQUARE"/>
              </a:defRPr>
            </a:pPr>
            <a:r>
              <a:t>-Messages to Young People 419.1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4"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in not of.jpg" descr="in not of.jpg"/>
          <p:cNvPicPr>
            <a:picLocks noChangeAspect="1"/>
          </p:cNvPicPr>
          <p:nvPr/>
        </p:nvPicPr>
        <p:blipFill>
          <a:blip r:embed="rId2">
            <a:alphaModFix amt="26000"/>
            <a:extLst/>
          </a:blip>
          <a:stretch>
            <a:fillRect/>
          </a:stretch>
        </p:blipFill>
        <p:spPr>
          <a:xfrm>
            <a:off x="-4240975" y="-546247"/>
            <a:ext cx="26766293" cy="15056040"/>
          </a:xfrm>
          <a:prstGeom prst="rect">
            <a:avLst/>
          </a:prstGeom>
          <a:ln w="12700">
            <a:miter lim="400000"/>
          </a:ln>
        </p:spPr>
      </p:pic>
      <p:sp>
        <p:nvSpPr>
          <p:cNvPr id="267" name="Some counsel on things to avoid"/>
          <p:cNvSpPr txBox="1"/>
          <p:nvPr>
            <p:ph type="title"/>
          </p:nvPr>
        </p:nvSpPr>
        <p:spPr>
          <a:xfrm>
            <a:off x="2155984" y="2155808"/>
            <a:ext cx="20072032" cy="9651930"/>
          </a:xfrm>
          <a:prstGeom prst="rect">
            <a:avLst/>
          </a:prstGeom>
        </p:spPr>
        <p:txBody>
          <a:bodyPr/>
          <a:lstStyle>
            <a:lvl1pPr>
              <a:defRPr sz="9000">
                <a:latin typeface="DAGGERSQUARE"/>
                <a:ea typeface="DAGGERSQUARE"/>
                <a:cs typeface="DAGGERSQUARE"/>
                <a:sym typeface="DAGGERSQUARE"/>
              </a:defRPr>
            </a:lvl1pPr>
          </a:lstStyle>
          <a:p>
            <a:pPr/>
            <a:r>
              <a:t>Some counsel on things to avoid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Politics.gif" descr="Politics.gif"/>
          <p:cNvPicPr>
            <a:picLocks noChangeAspect="0"/>
          </p:cNvPicPr>
          <p:nvPr/>
        </p:nvPicPr>
        <p:blipFill>
          <a:blip r:embed="rId2">
            <a:extLst/>
          </a:blip>
          <a:stretch>
            <a:fillRect/>
          </a:stretch>
        </p:blipFill>
        <p:spPr>
          <a:xfrm>
            <a:off x="1843364" y="-38395"/>
            <a:ext cx="20697271" cy="1379279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free-cyberbullying-vector-icon-set.jpg" descr="free-cyberbullying-vector-icon-set.jpg"/>
          <p:cNvPicPr>
            <a:picLocks noChangeAspect="1"/>
          </p:cNvPicPr>
          <p:nvPr/>
        </p:nvPicPr>
        <p:blipFill>
          <a:blip r:embed="rId2">
            <a:alphaModFix amt="23803"/>
            <a:extLst/>
          </a:blip>
          <a:stretch>
            <a:fillRect/>
          </a:stretch>
        </p:blipFill>
        <p:spPr>
          <a:xfrm>
            <a:off x="-117553" y="-1758687"/>
            <a:ext cx="24619106" cy="17233374"/>
          </a:xfrm>
          <a:prstGeom prst="rect">
            <a:avLst/>
          </a:prstGeom>
          <a:ln w="12700">
            <a:miter lim="400000"/>
          </a:ln>
        </p:spPr>
      </p:pic>
      <p:sp>
        <p:nvSpPr>
          <p:cNvPr id="272" name="Nothing frightens me more than to see the spirit of variance manifested by our brethren. We are on dangerous ground when we cannot meet together like Christians, and courteously examine controverted points.…"/>
          <p:cNvSpPr txBox="1"/>
          <p:nvPr>
            <p:ph type="title"/>
          </p:nvPr>
        </p:nvSpPr>
        <p:spPr>
          <a:xfrm>
            <a:off x="684747" y="1378329"/>
            <a:ext cx="23014506" cy="11206888"/>
          </a:xfrm>
          <a:prstGeom prst="rect">
            <a:avLst/>
          </a:prstGeom>
        </p:spPr>
        <p:txBody>
          <a:bodyPr/>
          <a:lstStyle/>
          <a:p>
            <a:pPr>
              <a:defRPr sz="9000">
                <a:latin typeface="DAGGERSQUARE"/>
                <a:ea typeface="DAGGERSQUARE"/>
                <a:cs typeface="DAGGERSQUARE"/>
                <a:sym typeface="DAGGERSQUARE"/>
              </a:defRPr>
            </a:pPr>
            <a:r>
              <a:t>Nothing frightens me more than to see the spirit of variance manifested by our brethren. We are on dangerous ground when we cannot meet together like Christians, and courteously examine controverted points. </a:t>
            </a:r>
          </a:p>
          <a:p>
            <a:pPr>
              <a:defRPr sz="9000">
                <a:latin typeface="DAGGERSQUARE"/>
                <a:ea typeface="DAGGERSQUARE"/>
                <a:cs typeface="DAGGERSQUARE"/>
                <a:sym typeface="DAGGERSQUARE"/>
              </a:defRPr>
            </a:pPr>
            <a:r>
              <a:t>1888 534.3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free-cyberbullying-vector-icon-set.jpg" descr="free-cyberbullying-vector-icon-set.jpg"/>
          <p:cNvPicPr>
            <a:picLocks noChangeAspect="1"/>
          </p:cNvPicPr>
          <p:nvPr/>
        </p:nvPicPr>
        <p:blipFill>
          <a:blip r:embed="rId2">
            <a:alphaModFix amt="23803"/>
            <a:extLst/>
          </a:blip>
          <a:stretch>
            <a:fillRect/>
          </a:stretch>
        </p:blipFill>
        <p:spPr>
          <a:xfrm>
            <a:off x="-117553" y="-1758687"/>
            <a:ext cx="24619106" cy="17233374"/>
          </a:xfrm>
          <a:prstGeom prst="rect">
            <a:avLst/>
          </a:prstGeom>
          <a:ln w="12700">
            <a:miter lim="400000"/>
          </a:ln>
        </p:spPr>
      </p:pic>
      <p:sp>
        <p:nvSpPr>
          <p:cNvPr id="275" name="I feel like fleeing from the place lest I receive the mold of those who cannot candidly investigate the doctrines of the Bible. Those who cannot impartially examine the evidences of a position that differs from theirs, are not fit to teach in any department of God’s cause. 1888 534.3"/>
          <p:cNvSpPr txBox="1"/>
          <p:nvPr>
            <p:ph type="title"/>
          </p:nvPr>
        </p:nvSpPr>
        <p:spPr>
          <a:xfrm>
            <a:off x="684747" y="1378329"/>
            <a:ext cx="23014506" cy="11206888"/>
          </a:xfrm>
          <a:prstGeom prst="rect">
            <a:avLst/>
          </a:prstGeom>
        </p:spPr>
        <p:txBody>
          <a:bodyPr/>
          <a:lstStyle/>
          <a:p>
            <a:pPr defTabSz="813315">
              <a:defRPr sz="8910">
                <a:latin typeface="DAGGERSQUARE"/>
                <a:ea typeface="DAGGERSQUARE"/>
                <a:cs typeface="DAGGERSQUARE"/>
                <a:sym typeface="DAGGERSQUARE"/>
              </a:defRPr>
            </a:pPr>
            <a:r>
              <a:t>I feel like fleeing from the place lest I receive the mold of those who cannot candidly investigate the doctrines of the Bible. </a:t>
            </a:r>
            <a:r>
              <a:rPr>
                <a:solidFill>
                  <a:srgbClr val="FF2600"/>
                </a:solidFill>
              </a:rPr>
              <a:t>Those who cannot impartially examine the evidences of a position that differs from theirs, are not fit to teach in any department of God’s cause</a:t>
            </a:r>
            <a:r>
              <a:t>. 1888 534.3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People-on-phones-with-soc.jpg" descr="People-on-phones-with-soc.jpg"/>
          <p:cNvPicPr>
            <a:picLocks noChangeAspect="1"/>
          </p:cNvPicPr>
          <p:nvPr/>
        </p:nvPicPr>
        <p:blipFill>
          <a:blip r:embed="rId2">
            <a:alphaModFix amt="39587"/>
            <a:extLst/>
          </a:blip>
          <a:stretch>
            <a:fillRect/>
          </a:stretch>
        </p:blipFill>
        <p:spPr>
          <a:xfrm>
            <a:off x="15619" y="0"/>
            <a:ext cx="24352762" cy="14611656"/>
          </a:xfrm>
          <a:prstGeom prst="rect">
            <a:avLst/>
          </a:prstGeom>
          <a:ln w="12700">
            <a:miter lim="400000"/>
          </a:ln>
        </p:spPr>
      </p:pic>
      <p:sp>
        <p:nvSpPr>
          <p:cNvPr id="143" name="Social Media is the New School of Tyrannus…"/>
          <p:cNvSpPr txBox="1"/>
          <p:nvPr>
            <p:ph type="body" idx="1"/>
          </p:nvPr>
        </p:nvSpPr>
        <p:spPr>
          <a:xfrm>
            <a:off x="559387" y="2437804"/>
            <a:ext cx="23265226" cy="8840392"/>
          </a:xfrm>
          <a:prstGeom prst="rect">
            <a:avLst/>
          </a:prstGeom>
        </p:spPr>
        <p:txBody>
          <a:bodyPr/>
          <a:lstStyle/>
          <a:p>
            <a:pPr marL="0" indent="0" algn="ctr">
              <a:buSzTx/>
              <a:buNone/>
              <a:defRPr sz="8400">
                <a:latin typeface="DAGGERSQUARE"/>
                <a:ea typeface="DAGGERSQUARE"/>
                <a:cs typeface="DAGGERSQUARE"/>
                <a:sym typeface="DAGGERSQUARE"/>
              </a:defRPr>
            </a:pPr>
            <a:r>
              <a:t>Social Media is the New School of Tyrannus</a:t>
            </a:r>
          </a:p>
          <a:p>
            <a:pPr marL="0" indent="0" algn="ctr">
              <a:buSzTx/>
              <a:buNone/>
              <a:defRPr sz="7000">
                <a:latin typeface="DAGGERSQUARE"/>
                <a:ea typeface="DAGGERSQUARE"/>
                <a:cs typeface="DAGGERSQUARE"/>
                <a:sym typeface="DAGGERSQUARE"/>
              </a:defRPr>
            </a:pPr>
            <a:r>
              <a:t>People are hanging out here to see and hear new things to kill time after work and school.</a:t>
            </a:r>
          </a:p>
          <a:p>
            <a:pPr marL="0" indent="0" algn="ctr">
              <a:buSzTx/>
              <a:buNone/>
              <a:defRPr sz="7000">
                <a:latin typeface="DAGGERSQUARE"/>
                <a:ea typeface="DAGGERSQUARE"/>
                <a:cs typeface="DAGGERSQUARE"/>
                <a:sym typeface="DAGGERSQUARE"/>
              </a:defRPr>
            </a:pPr>
            <a:r>
              <a:t>Let’s be honest, they are they’re doing it at work and school too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3"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278" name="&quot;As I became able to join in play with my young friends, I was forced to learn the bitter lesson that our personal appearance often makes a difference in the treatment we receive from our companions… – {LS 18.4}"/>
          <p:cNvSpPr txBox="1"/>
          <p:nvPr>
            <p:ph type="title"/>
          </p:nvPr>
        </p:nvSpPr>
        <p:spPr>
          <a:xfrm>
            <a:off x="623118" y="2155807"/>
            <a:ext cx="23137764" cy="9651932"/>
          </a:xfrm>
          <a:prstGeom prst="rect">
            <a:avLst/>
          </a:prstGeom>
        </p:spPr>
        <p:txBody>
          <a:bodyPr/>
          <a:lstStyle>
            <a:lvl1pPr>
              <a:defRPr sz="9000">
                <a:latin typeface="DAGGERSQUARE"/>
                <a:ea typeface="DAGGERSQUARE"/>
                <a:cs typeface="DAGGERSQUARE"/>
                <a:sym typeface="DAGGERSQUARE"/>
              </a:defRPr>
            </a:lvl1pPr>
          </a:lstStyle>
          <a:p>
            <a:pPr/>
            <a:r>
              <a:t>"As I became able to join in play with my young friends, I was forced to learn the bitter lesson that our personal appearance often makes a difference in the treatment we receive from our companions… – {LS 18.4}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8"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281" name="&quot;...It was the hardest struggle of my young life to yield to my feebleness, and decide that I must leave my studies, and give up the hope of gaining an education. – {LS 19.2}&quot;"/>
          <p:cNvSpPr txBox="1"/>
          <p:nvPr>
            <p:ph type="title"/>
          </p:nvPr>
        </p:nvSpPr>
        <p:spPr>
          <a:xfrm>
            <a:off x="623118" y="2155807"/>
            <a:ext cx="23137764" cy="9651932"/>
          </a:xfrm>
          <a:prstGeom prst="rect">
            <a:avLst/>
          </a:prstGeom>
        </p:spPr>
        <p:txBody>
          <a:bodyPr/>
          <a:lstStyle>
            <a:lvl1pPr>
              <a:defRPr sz="9000">
                <a:latin typeface="DAGGERSQUARE"/>
                <a:ea typeface="DAGGERSQUARE"/>
                <a:cs typeface="DAGGERSQUARE"/>
                <a:sym typeface="DAGGERSQUARE"/>
              </a:defRPr>
            </a:lvl1pPr>
          </a:lstStyle>
          <a:p>
            <a:pPr/>
            <a:r>
              <a:t>"...It was the hardest struggle of my young life to yield to my feebleness, and decide that I must leave my studies, and give up the hope of gaining an education. – {LS 19.2}"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Screen Shot 2017-10-21 at 3.19.00 PM.png" descr="Screen Shot 2017-10-21 at 3.19.00 PM.png"/>
          <p:cNvPicPr>
            <a:picLocks noChangeAspect="1"/>
          </p:cNvPicPr>
          <p:nvPr/>
        </p:nvPicPr>
        <p:blipFill>
          <a:blip r:embed="rId2">
            <a:extLst/>
          </a:blip>
          <a:stretch>
            <a:fillRect/>
          </a:stretch>
        </p:blipFill>
        <p:spPr>
          <a:xfrm>
            <a:off x="1740549" y="-198782"/>
            <a:ext cx="20813577" cy="13051136"/>
          </a:xfrm>
          <a:prstGeom prst="rect">
            <a:avLst/>
          </a:prstGeom>
          <a:ln w="12700">
            <a:miter lim="400000"/>
          </a:ln>
        </p:spPr>
      </p:pic>
      <p:sp>
        <p:nvSpPr>
          <p:cNvPr id="284" name="Amanda Todd"/>
          <p:cNvSpPr txBox="1"/>
          <p:nvPr>
            <p:ph type="title"/>
          </p:nvPr>
        </p:nvSpPr>
        <p:spPr>
          <a:xfrm>
            <a:off x="1829874" y="11450511"/>
            <a:ext cx="20724252" cy="2351586"/>
          </a:xfrm>
          <a:prstGeom prst="rect">
            <a:avLst/>
          </a:prstGeom>
          <a:solidFill>
            <a:srgbClr val="D6D6D6">
              <a:alpha val="50000"/>
            </a:srgbClr>
          </a:solidFill>
        </p:spPr>
        <p:txBody>
          <a:bodyPr/>
          <a:lstStyle>
            <a:lvl1pPr>
              <a:defRPr sz="9000">
                <a:latin typeface="DAGGERSQUARE"/>
                <a:ea typeface="DAGGERSQUARE"/>
                <a:cs typeface="DAGGERSQUARE"/>
                <a:sym typeface="DAGGERSQUARE"/>
              </a:defRPr>
            </a:lvl1pPr>
          </a:lstStyle>
          <a:p>
            <a:pPr/>
            <a:r>
              <a:t>Amanda Todd</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6" name="Screen Shot 2017-10-21 at 3.20.22 PM.png" descr="Screen Shot 2017-10-21 at 3.20.22 PM.png"/>
          <p:cNvPicPr>
            <a:picLocks noChangeAspect="1"/>
          </p:cNvPicPr>
          <p:nvPr/>
        </p:nvPicPr>
        <p:blipFill>
          <a:blip r:embed="rId2">
            <a:extLst/>
          </a:blip>
          <a:stretch>
            <a:fillRect/>
          </a:stretch>
        </p:blipFill>
        <p:spPr>
          <a:xfrm>
            <a:off x="1772500" y="-126919"/>
            <a:ext cx="20839000" cy="13534609"/>
          </a:xfrm>
          <a:prstGeom prst="rect">
            <a:avLst/>
          </a:prstGeom>
          <a:ln w="12700">
            <a:miter lim="400000"/>
          </a:ln>
        </p:spPr>
      </p:pic>
      <p:sp>
        <p:nvSpPr>
          <p:cNvPr id="287" name="Amanda Todd"/>
          <p:cNvSpPr txBox="1"/>
          <p:nvPr>
            <p:ph type="title"/>
          </p:nvPr>
        </p:nvSpPr>
        <p:spPr>
          <a:xfrm>
            <a:off x="1829874" y="11450511"/>
            <a:ext cx="20724252" cy="2351586"/>
          </a:xfrm>
          <a:prstGeom prst="rect">
            <a:avLst/>
          </a:prstGeom>
          <a:solidFill>
            <a:srgbClr val="D6D6D6">
              <a:alpha val="50000"/>
            </a:srgbClr>
          </a:solidFill>
        </p:spPr>
        <p:txBody>
          <a:bodyPr/>
          <a:lstStyle>
            <a:lvl1pPr>
              <a:defRPr sz="9000">
                <a:latin typeface="DAGGERSQUARE"/>
                <a:ea typeface="DAGGERSQUARE"/>
                <a:cs typeface="DAGGERSQUARE"/>
                <a:sym typeface="DAGGERSQUARE"/>
              </a:defRPr>
            </a:lvl1pPr>
          </a:lstStyle>
          <a:p>
            <a:pPr/>
            <a:r>
              <a:t>Amanda Todd</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Screen Shot 2017-10-21 at 3.23.57 PM.png" descr="Screen Shot 2017-10-21 at 3.23.57 PM.png"/>
          <p:cNvPicPr>
            <a:picLocks noChangeAspect="1"/>
          </p:cNvPicPr>
          <p:nvPr/>
        </p:nvPicPr>
        <p:blipFill>
          <a:blip r:embed="rId2">
            <a:extLst/>
          </a:blip>
          <a:stretch>
            <a:fillRect/>
          </a:stretch>
        </p:blipFill>
        <p:spPr>
          <a:xfrm>
            <a:off x="2866473" y="-137901"/>
            <a:ext cx="19325496" cy="12523562"/>
          </a:xfrm>
          <a:prstGeom prst="rect">
            <a:avLst/>
          </a:prstGeom>
          <a:ln w="12700">
            <a:miter lim="400000"/>
          </a:ln>
        </p:spPr>
      </p:pic>
      <p:sp>
        <p:nvSpPr>
          <p:cNvPr id="290" name="Amanda Todd"/>
          <p:cNvSpPr txBox="1"/>
          <p:nvPr>
            <p:ph type="title"/>
          </p:nvPr>
        </p:nvSpPr>
        <p:spPr>
          <a:xfrm>
            <a:off x="1829874" y="11450511"/>
            <a:ext cx="20724252" cy="2351586"/>
          </a:xfrm>
          <a:prstGeom prst="rect">
            <a:avLst/>
          </a:prstGeom>
          <a:solidFill>
            <a:srgbClr val="D6D6D6">
              <a:alpha val="50000"/>
            </a:srgbClr>
          </a:solidFill>
        </p:spPr>
        <p:txBody>
          <a:bodyPr/>
          <a:lstStyle>
            <a:lvl1pPr>
              <a:defRPr sz="9000">
                <a:latin typeface="DAGGERSQUARE"/>
                <a:ea typeface="DAGGERSQUARE"/>
                <a:cs typeface="DAGGERSQUARE"/>
                <a:sym typeface="DAGGERSQUARE"/>
              </a:defRPr>
            </a:lvl1pPr>
          </a:lstStyle>
          <a:p>
            <a:pPr/>
            <a:r>
              <a:t>Amanda Todd</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2" name="Screen Shot 2017-10-21 at 3.49.39 PM.png" descr="Screen Shot 2017-10-21 at 3.49.39 PM.png"/>
          <p:cNvPicPr>
            <a:picLocks noChangeAspect="1"/>
          </p:cNvPicPr>
          <p:nvPr/>
        </p:nvPicPr>
        <p:blipFill>
          <a:blip r:embed="rId2">
            <a:extLst/>
          </a:blip>
          <a:stretch>
            <a:fillRect/>
          </a:stretch>
        </p:blipFill>
        <p:spPr>
          <a:xfrm>
            <a:off x="2152480" y="-75184"/>
            <a:ext cx="20079040" cy="12875426"/>
          </a:xfrm>
          <a:prstGeom prst="rect">
            <a:avLst/>
          </a:prstGeom>
          <a:ln w="12700">
            <a:miter lim="400000"/>
          </a:ln>
        </p:spPr>
      </p:pic>
      <p:sp>
        <p:nvSpPr>
          <p:cNvPr id="293" name="Amanda Todd"/>
          <p:cNvSpPr txBox="1"/>
          <p:nvPr>
            <p:ph type="title"/>
          </p:nvPr>
        </p:nvSpPr>
        <p:spPr>
          <a:xfrm>
            <a:off x="1829874" y="11450511"/>
            <a:ext cx="20724252" cy="2351586"/>
          </a:xfrm>
          <a:prstGeom prst="rect">
            <a:avLst/>
          </a:prstGeom>
          <a:solidFill>
            <a:srgbClr val="D6D6D6">
              <a:alpha val="50000"/>
            </a:srgbClr>
          </a:solidFill>
        </p:spPr>
        <p:txBody>
          <a:bodyPr/>
          <a:lstStyle>
            <a:lvl1pPr>
              <a:defRPr sz="9000">
                <a:latin typeface="DAGGERSQUARE"/>
                <a:ea typeface="DAGGERSQUARE"/>
                <a:cs typeface="DAGGERSQUARE"/>
                <a:sym typeface="DAGGERSQUARE"/>
              </a:defRPr>
            </a:lvl1pPr>
          </a:lstStyle>
          <a:p>
            <a:pPr/>
            <a:r>
              <a:t>Amanda Todd</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Screen Shot 2017-10-20 at 11.34.33 AM.png" descr="Screen Shot 2017-10-20 at 11.34.33 AM.png"/>
          <p:cNvPicPr>
            <a:picLocks noChangeAspect="1"/>
          </p:cNvPicPr>
          <p:nvPr/>
        </p:nvPicPr>
        <p:blipFill>
          <a:blip r:embed="rId2">
            <a:extLst/>
          </a:blip>
          <a:stretch>
            <a:fillRect/>
          </a:stretch>
        </p:blipFill>
        <p:spPr>
          <a:xfrm>
            <a:off x="2813661" y="-31506"/>
            <a:ext cx="18756678" cy="13779012"/>
          </a:xfrm>
          <a:prstGeom prst="rect">
            <a:avLst/>
          </a:prstGeom>
          <a:ln w="12700">
            <a:miter lim="400000"/>
          </a:ln>
        </p:spPr>
      </p:pic>
      <p:sp>
        <p:nvSpPr>
          <p:cNvPr id="296" name="Amanda Todd"/>
          <p:cNvSpPr txBox="1"/>
          <p:nvPr>
            <p:ph type="title"/>
          </p:nvPr>
        </p:nvSpPr>
        <p:spPr>
          <a:xfrm>
            <a:off x="1829874" y="11450511"/>
            <a:ext cx="20724252" cy="2351586"/>
          </a:xfrm>
          <a:prstGeom prst="rect">
            <a:avLst/>
          </a:prstGeom>
          <a:solidFill>
            <a:srgbClr val="D6D6D6">
              <a:alpha val="50000"/>
            </a:srgbClr>
          </a:solidFill>
        </p:spPr>
        <p:txBody>
          <a:bodyPr/>
          <a:lstStyle>
            <a:lvl1pPr>
              <a:defRPr sz="9000">
                <a:latin typeface="DAGGERSQUARE"/>
                <a:ea typeface="DAGGERSQUARE"/>
                <a:cs typeface="DAGGERSQUARE"/>
                <a:sym typeface="DAGGERSQUARE"/>
              </a:defRPr>
            </a:lvl1pPr>
          </a:lstStyle>
          <a:p>
            <a:pPr/>
            <a:r>
              <a:t>Amanda Todd</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299" name="You’re not alone, you DO have Someone"/>
          <p:cNvSpPr txBox="1"/>
          <p:nvPr>
            <p:ph type="title"/>
          </p:nvPr>
        </p:nvSpPr>
        <p:spPr>
          <a:xfrm>
            <a:off x="623118" y="2155807"/>
            <a:ext cx="23137764" cy="9651932"/>
          </a:xfrm>
          <a:prstGeom prst="rect">
            <a:avLst/>
          </a:prstGeom>
        </p:spPr>
        <p:txBody>
          <a:bodyPr/>
          <a:lstStyle>
            <a:lvl1pPr>
              <a:defRPr sz="9000">
                <a:latin typeface="DAGGERSQUARE"/>
                <a:ea typeface="DAGGERSQUARE"/>
                <a:cs typeface="DAGGERSQUARE"/>
                <a:sym typeface="DAGGERSQUARE"/>
              </a:defRPr>
            </a:lvl1pPr>
          </a:lstStyle>
          <a:p>
            <a:pPr/>
            <a:r>
              <a:t>You’re not alone, you DO have Someone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9"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302" name="Jesus’ Experience…"/>
          <p:cNvSpPr txBox="1"/>
          <p:nvPr>
            <p:ph type="title"/>
          </p:nvPr>
        </p:nvSpPr>
        <p:spPr>
          <a:xfrm>
            <a:off x="623118" y="2863055"/>
            <a:ext cx="23137764" cy="9651932"/>
          </a:xfrm>
          <a:prstGeom prst="rect">
            <a:avLst/>
          </a:prstGeom>
        </p:spPr>
        <p:txBody>
          <a:bodyPr/>
          <a:lstStyle/>
          <a:p>
            <a:pPr defTabSz="796885">
              <a:defRPr sz="8730">
                <a:latin typeface="DAGGERSQUARE"/>
                <a:ea typeface="DAGGERSQUARE"/>
                <a:cs typeface="DAGGERSQUARE"/>
                <a:sym typeface="DAGGERSQUARE"/>
              </a:defRPr>
            </a:pPr>
            <a:r>
              <a:t>Jesus’ Experience</a:t>
            </a:r>
          </a:p>
          <a:p>
            <a:pPr defTabSz="796885">
              <a:defRPr sz="8730">
                <a:latin typeface="DAGGERSQUARE"/>
                <a:ea typeface="DAGGERSQUARE"/>
                <a:cs typeface="DAGGERSQUARE"/>
                <a:sym typeface="DAGGERSQUARE"/>
              </a:defRPr>
            </a:pPr>
            <a:r>
              <a:t>Viewed as unattractive-Is 53:2</a:t>
            </a:r>
          </a:p>
          <a:p>
            <a:pPr defTabSz="796885">
              <a:defRPr sz="8730">
                <a:latin typeface="DAGGERSQUARE"/>
                <a:ea typeface="DAGGERSQUARE"/>
                <a:cs typeface="DAGGERSQUARE"/>
                <a:sym typeface="DAGGERSQUARE"/>
              </a:defRPr>
            </a:pPr>
            <a:r>
              <a:t>Rejected-Is 53:3</a:t>
            </a:r>
          </a:p>
          <a:p>
            <a:pPr defTabSz="796885">
              <a:defRPr sz="8730">
                <a:latin typeface="DAGGERSQUARE"/>
                <a:ea typeface="DAGGERSQUARE"/>
                <a:cs typeface="DAGGERSQUARE"/>
                <a:sym typeface="DAGGERSQUARE"/>
              </a:defRPr>
            </a:pPr>
            <a:r>
              <a:t>Alone in His grief-Is:52:3</a:t>
            </a:r>
          </a:p>
          <a:p>
            <a:pPr defTabSz="796885">
              <a:defRPr sz="8730">
                <a:latin typeface="DAGGERSQUARE"/>
                <a:ea typeface="DAGGERSQUARE"/>
                <a:cs typeface="DAGGERSQUARE"/>
                <a:sym typeface="DAGGERSQUARE"/>
              </a:defRPr>
            </a:pPr>
            <a:r>
              <a:t>Physically wounded-Is 53:5</a:t>
            </a:r>
          </a:p>
          <a:p>
            <a:pPr defTabSz="796885">
              <a:defRPr sz="8730">
                <a:latin typeface="DAGGERSQUARE"/>
                <a:ea typeface="DAGGERSQUARE"/>
                <a:cs typeface="DAGGERSQUARE"/>
                <a:sym typeface="DAGGERSQUARE"/>
              </a:defRPr>
            </a:pPr>
            <a:r>
              <a:t>Was quiet about abuse-Is 53:7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0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0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30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305" name="Jesus’ Experience…"/>
          <p:cNvSpPr txBox="1"/>
          <p:nvPr>
            <p:ph type="title"/>
          </p:nvPr>
        </p:nvSpPr>
        <p:spPr>
          <a:xfrm>
            <a:off x="623118" y="2155807"/>
            <a:ext cx="23137764" cy="9651932"/>
          </a:xfrm>
          <a:prstGeom prst="rect">
            <a:avLst/>
          </a:prstGeom>
        </p:spPr>
        <p:txBody>
          <a:bodyPr/>
          <a:lstStyle/>
          <a:p>
            <a:pPr>
              <a:defRPr sz="9000">
                <a:latin typeface="DAGGERSQUARE"/>
                <a:ea typeface="DAGGERSQUARE"/>
                <a:cs typeface="DAGGERSQUARE"/>
                <a:sym typeface="DAGGERSQUARE"/>
              </a:defRPr>
            </a:pPr>
            <a:r>
              <a:t>Jesus’ Experience</a:t>
            </a:r>
          </a:p>
          <a:p>
            <a:pPr>
              <a:defRPr sz="9000">
                <a:latin typeface="DAGGERSQUARE"/>
                <a:ea typeface="DAGGERSQUARE"/>
                <a:cs typeface="DAGGERSQUARE"/>
                <a:sym typeface="DAGGERSQUARE"/>
              </a:defRPr>
            </a:pPr>
            <a:r>
              <a:t>Ridiculed and mocked-Ps 22:6-8</a:t>
            </a:r>
          </a:p>
          <a:p>
            <a:pPr>
              <a:defRPr sz="9000">
                <a:latin typeface="DAGGERSQUARE"/>
                <a:ea typeface="DAGGERSQUARE"/>
                <a:cs typeface="DAGGERSQUARE"/>
                <a:sym typeface="DAGGERSQUARE"/>
              </a:defRPr>
            </a:pPr>
            <a:r>
              <a:t>Stripped and cried to God for help       </a:t>
            </a:r>
          </a:p>
          <a:p>
            <a:pPr>
              <a:defRPr sz="9000">
                <a:latin typeface="DAGGERSQUARE"/>
                <a:ea typeface="DAGGERSQUARE"/>
                <a:cs typeface="DAGGERSQUARE"/>
                <a:sym typeface="DAGGERSQUARE"/>
              </a:defRPr>
            </a:pPr>
            <a:r>
              <a:t> Ps 22:18-21</a:t>
            </a:r>
          </a:p>
          <a:p>
            <a:pPr>
              <a:defRPr sz="9000">
                <a:latin typeface="DAGGERSQUARE"/>
                <a:ea typeface="DAGGERSQUARE"/>
                <a:cs typeface="DAGGERSQUARE"/>
                <a:sym typeface="DAGGERSQUARE"/>
              </a:defRPr>
            </a:pPr>
            <a:r>
              <a:t>Tempted to harm Himself-Mt 4:5-6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0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Social-Media-2013-stats-infographic.png" descr="Social-Media-2013-stats-infographic.png"/>
          <p:cNvPicPr>
            <a:picLocks noChangeAspect="1"/>
          </p:cNvPicPr>
          <p:nvPr/>
        </p:nvPicPr>
        <p:blipFill>
          <a:blip r:embed="rId2">
            <a:alphaModFix amt="38345"/>
            <a:extLst/>
          </a:blip>
          <a:stretch>
            <a:fillRect/>
          </a:stretch>
        </p:blipFill>
        <p:spPr>
          <a:xfrm>
            <a:off x="-35608" y="-69076"/>
            <a:ext cx="24938079" cy="18703560"/>
          </a:xfrm>
          <a:prstGeom prst="rect">
            <a:avLst/>
          </a:prstGeom>
          <a:ln w="12700">
            <a:miter lim="400000"/>
          </a:ln>
        </p:spPr>
      </p:pic>
      <p:sp>
        <p:nvSpPr>
          <p:cNvPr id="146" name="-World population 7.6 Billion…"/>
          <p:cNvSpPr txBox="1"/>
          <p:nvPr>
            <p:ph type="title"/>
          </p:nvPr>
        </p:nvSpPr>
        <p:spPr>
          <a:xfrm>
            <a:off x="638851" y="4965741"/>
            <a:ext cx="23106299" cy="6394061"/>
          </a:xfrm>
          <a:prstGeom prst="rect">
            <a:avLst/>
          </a:prstGeom>
        </p:spPr>
        <p:txBody>
          <a:bodyPr/>
          <a:lstStyle/>
          <a:p>
            <a:pPr defTabSz="649009">
              <a:defRPr sz="6320">
                <a:latin typeface="DAGGERSQUARE"/>
                <a:ea typeface="DAGGERSQUARE"/>
                <a:cs typeface="DAGGERSQUARE"/>
                <a:sym typeface="DAGGERSQUARE"/>
              </a:defRPr>
            </a:pPr>
            <a:r>
              <a:t>-World population 7.6 Billion</a:t>
            </a:r>
          </a:p>
          <a:p>
            <a:pPr defTabSz="649009">
              <a:defRPr sz="6320">
                <a:latin typeface="DAGGERSQUARE"/>
                <a:ea typeface="DAGGERSQUARE"/>
                <a:cs typeface="DAGGERSQUARE"/>
                <a:sym typeface="DAGGERSQUARE"/>
              </a:defRPr>
            </a:pPr>
            <a:r>
              <a:t>-3.8 Billion are on the internet</a:t>
            </a:r>
          </a:p>
          <a:p>
            <a:pPr defTabSz="649009">
              <a:defRPr sz="6320">
                <a:latin typeface="DAGGERSQUARE"/>
                <a:ea typeface="DAGGERSQUARE"/>
                <a:cs typeface="DAGGERSQUARE"/>
                <a:sym typeface="DAGGERSQUARE"/>
              </a:defRPr>
            </a:pPr>
            <a:r>
              <a:t>-2.8 billion are active on social media</a:t>
            </a:r>
          </a:p>
          <a:p>
            <a:pPr defTabSz="649009">
              <a:defRPr sz="6320">
                <a:latin typeface="DAGGERSQUARE"/>
                <a:ea typeface="DAGGERSQUARE"/>
                <a:cs typeface="DAGGERSQUARE"/>
                <a:sym typeface="DAGGERSQUARE"/>
              </a:defRPr>
            </a:pPr>
            <a:r>
              <a:t>-One billion people are active on Facebook</a:t>
            </a:r>
          </a:p>
          <a:p>
            <a:pPr defTabSz="649009">
              <a:defRPr sz="6320">
                <a:latin typeface="DAGGERSQUARE"/>
                <a:ea typeface="DAGGERSQUARE"/>
                <a:cs typeface="DAGGERSQUARE"/>
                <a:sym typeface="DAGGERSQUARE"/>
              </a:defRPr>
            </a:pPr>
            <a:r>
              <a:t>-One hundred million people use instagram every month</a:t>
            </a:r>
          </a:p>
          <a:p>
            <a:pPr defTabSz="649009">
              <a:defRPr sz="6320">
                <a:latin typeface="DAGGERSQUARE"/>
                <a:ea typeface="DAGGERSQUARE"/>
                <a:cs typeface="DAGGERSQUARE"/>
                <a:sym typeface="DAGGERSQUARE"/>
              </a:defRPr>
            </a:pPr>
            <a:r>
              <a:t>-91% of retail brands use 2 or more social media accounts</a:t>
            </a:r>
          </a:p>
        </p:txBody>
      </p:sp>
      <p:sp>
        <p:nvSpPr>
          <p:cNvPr id="147" name="Some Staggering Statistics"/>
          <p:cNvSpPr txBox="1"/>
          <p:nvPr/>
        </p:nvSpPr>
        <p:spPr>
          <a:xfrm>
            <a:off x="4628884" y="1992363"/>
            <a:ext cx="15609095"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9000">
                <a:latin typeface="DAGGERSQUARE"/>
                <a:ea typeface="DAGGERSQUARE"/>
                <a:cs typeface="DAGGERSQUARE"/>
                <a:sym typeface="DAGGERSQUARE"/>
              </a:defRPr>
            </a:lvl1pPr>
          </a:lstStyle>
          <a:p>
            <a:pPr/>
            <a:r>
              <a:t>Some Staggering Statistics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6">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308" name="Jesus’ Experience…"/>
          <p:cNvSpPr txBox="1"/>
          <p:nvPr>
            <p:ph type="title"/>
          </p:nvPr>
        </p:nvSpPr>
        <p:spPr>
          <a:xfrm>
            <a:off x="623118" y="2155807"/>
            <a:ext cx="23137764" cy="9651932"/>
          </a:xfrm>
          <a:prstGeom prst="rect">
            <a:avLst/>
          </a:prstGeom>
        </p:spPr>
        <p:txBody>
          <a:bodyPr/>
          <a:lstStyle/>
          <a:p>
            <a:pPr>
              <a:defRPr sz="9000">
                <a:latin typeface="DAGGERSQUARE"/>
                <a:ea typeface="DAGGERSQUARE"/>
                <a:cs typeface="DAGGERSQUARE"/>
                <a:sym typeface="DAGGERSQUARE"/>
              </a:defRPr>
            </a:pPr>
            <a:r>
              <a:t>Jesus’ Experience</a:t>
            </a:r>
          </a:p>
          <a:p>
            <a:pPr>
              <a:defRPr sz="9000">
                <a:latin typeface="DAGGERSQUARE"/>
                <a:ea typeface="DAGGERSQUARE"/>
                <a:cs typeface="DAGGERSQUARE"/>
                <a:sym typeface="DAGGERSQUARE"/>
              </a:defRPr>
            </a:pPr>
            <a:r>
              <a:t>Betrayed by someone He trusted         </a:t>
            </a:r>
          </a:p>
          <a:p>
            <a:pPr>
              <a:defRPr sz="9000">
                <a:latin typeface="DAGGERSQUARE"/>
                <a:ea typeface="DAGGERSQUARE"/>
                <a:cs typeface="DAGGERSQUARE"/>
                <a:sym typeface="DAGGERSQUARE"/>
              </a:defRPr>
            </a:pPr>
            <a:r>
              <a:t>Mt 26:48-49</a:t>
            </a:r>
          </a:p>
          <a:p>
            <a:pPr>
              <a:defRPr sz="9000">
                <a:latin typeface="DAGGERSQUARE"/>
                <a:ea typeface="DAGGERSQUARE"/>
                <a:cs typeface="DAGGERSQUARE"/>
                <a:sym typeface="DAGGERSQUARE"/>
              </a:defRPr>
            </a:pPr>
            <a:r>
              <a:t>Tempted to numb pain by drinking wine </a:t>
            </a:r>
          </a:p>
          <a:p>
            <a:pPr>
              <a:defRPr sz="9000">
                <a:latin typeface="DAGGERSQUARE"/>
                <a:ea typeface="DAGGERSQUARE"/>
                <a:cs typeface="DAGGERSQUARE"/>
                <a:sym typeface="DAGGERSQUARE"/>
              </a:defRPr>
            </a:pPr>
            <a:r>
              <a:t>Mt 27:34</a:t>
            </a:r>
          </a:p>
          <a:p>
            <a:pPr>
              <a:defRPr sz="9000">
                <a:latin typeface="DAGGERSQUARE"/>
                <a:ea typeface="DAGGERSQUARE"/>
                <a:cs typeface="DAGGERSQUARE"/>
                <a:sym typeface="DAGGERSQUARE"/>
              </a:defRPr>
            </a:pPr>
            <a:r>
              <a:t>Publicly exposed and shamed-Mt 37:35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0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30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30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30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308">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8"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311" name="If you have been bullied and abused, know that Christ went through this to be able to comfort you in ways that no-one else can…"/>
          <p:cNvSpPr txBox="1"/>
          <p:nvPr>
            <p:ph type="title"/>
          </p:nvPr>
        </p:nvSpPr>
        <p:spPr>
          <a:xfrm>
            <a:off x="623118" y="2155807"/>
            <a:ext cx="23137764" cy="9651932"/>
          </a:xfrm>
          <a:prstGeom prst="rect">
            <a:avLst/>
          </a:prstGeom>
        </p:spPr>
        <p:txBody>
          <a:bodyPr/>
          <a:lstStyle/>
          <a:p>
            <a:pPr>
              <a:defRPr sz="9000">
                <a:latin typeface="DAGGERSQUARE"/>
                <a:ea typeface="DAGGERSQUARE"/>
                <a:cs typeface="DAGGERSQUARE"/>
                <a:sym typeface="DAGGERSQUARE"/>
              </a:defRPr>
            </a:pPr>
            <a:r>
              <a:t>If you have been bullied and abused, know that Christ went through this to be able to comfort you in ways that no-one else can</a:t>
            </a:r>
          </a:p>
          <a:p>
            <a:pPr>
              <a:defRPr sz="9000">
                <a:latin typeface="DAGGERSQUARE"/>
                <a:ea typeface="DAGGERSQUARE"/>
                <a:cs typeface="DAGGERSQUARE"/>
                <a:sym typeface="DAGGERSQUARE"/>
              </a:defRPr>
            </a:pPr>
            <a:r>
              <a:t>Hebrews 2:17-18</a:t>
            </a:r>
          </a:p>
          <a:p>
            <a:pPr>
              <a:defRPr sz="9000">
                <a:latin typeface="DAGGERSQUARE"/>
                <a:ea typeface="DAGGERSQUARE"/>
                <a:cs typeface="DAGGERSQUARE"/>
                <a:sym typeface="DAGGERSQUARE"/>
              </a:defRPr>
            </a:pPr>
            <a:r>
              <a:t>Hebrews 4:14-16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free-cyberbullying-vector-icon-set.jpg" descr="free-cyberbullying-vector-icon-set.jpg"/>
          <p:cNvPicPr>
            <a:picLocks noChangeAspect="1"/>
          </p:cNvPicPr>
          <p:nvPr/>
        </p:nvPicPr>
        <p:blipFill>
          <a:blip r:embed="rId2">
            <a:alphaModFix amt="32955"/>
            <a:extLst/>
          </a:blip>
          <a:stretch>
            <a:fillRect/>
          </a:stretch>
        </p:blipFill>
        <p:spPr>
          <a:xfrm>
            <a:off x="-117553" y="-1758687"/>
            <a:ext cx="24619106" cy="17233374"/>
          </a:xfrm>
          <a:prstGeom prst="rect">
            <a:avLst/>
          </a:prstGeom>
          <a:ln w="12700">
            <a:miter lim="400000"/>
          </a:ln>
        </p:spPr>
      </p:pic>
      <p:sp>
        <p:nvSpPr>
          <p:cNvPr id="314" name="If you have seen people bullied, do something about it…"/>
          <p:cNvSpPr txBox="1"/>
          <p:nvPr>
            <p:ph type="title"/>
          </p:nvPr>
        </p:nvSpPr>
        <p:spPr>
          <a:xfrm>
            <a:off x="623118" y="2155807"/>
            <a:ext cx="23137764" cy="9651932"/>
          </a:xfrm>
          <a:prstGeom prst="rect">
            <a:avLst/>
          </a:prstGeom>
        </p:spPr>
        <p:txBody>
          <a:bodyPr/>
          <a:lstStyle/>
          <a:p>
            <a:pPr>
              <a:defRPr sz="9000">
                <a:latin typeface="DAGGERSQUARE"/>
                <a:ea typeface="DAGGERSQUARE"/>
                <a:cs typeface="DAGGERSQUARE"/>
                <a:sym typeface="DAGGERSQUARE"/>
              </a:defRPr>
            </a:pPr>
            <a:r>
              <a:t>If you have seen people bullied, do something about it</a:t>
            </a:r>
          </a:p>
          <a:p>
            <a:pPr>
              <a:defRPr sz="9000">
                <a:latin typeface="DAGGERSQUARE"/>
                <a:ea typeface="DAGGERSQUARE"/>
                <a:cs typeface="DAGGERSQUARE"/>
                <a:sym typeface="DAGGERSQUARE"/>
              </a:defRPr>
            </a:pPr>
            <a:r>
              <a:t>We’re more than willing to share our disgust over political and religious things. But we watch things like this happen and say nothing</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6" name="social media.png" descr="social media.png"/>
          <p:cNvPicPr>
            <a:picLocks noChangeAspect="1"/>
          </p:cNvPicPr>
          <p:nvPr/>
        </p:nvPicPr>
        <p:blipFill>
          <a:blip r:embed="rId2">
            <a:alphaModFix amt="51325"/>
            <a:extLst/>
          </a:blip>
          <a:stretch>
            <a:fillRect/>
          </a:stretch>
        </p:blipFill>
        <p:spPr>
          <a:xfrm>
            <a:off x="-12557" y="-332792"/>
            <a:ext cx="25143849" cy="16701300"/>
          </a:xfrm>
          <a:prstGeom prst="rect">
            <a:avLst/>
          </a:prstGeom>
          <a:ln w="12700">
            <a:miter lim="400000"/>
          </a:ln>
        </p:spPr>
      </p:pic>
      <p:sp>
        <p:nvSpPr>
          <p:cNvPr id="317" name="So Is Social Media A Sin?…"/>
          <p:cNvSpPr txBox="1"/>
          <p:nvPr>
            <p:ph type="title"/>
          </p:nvPr>
        </p:nvSpPr>
        <p:spPr>
          <a:xfrm>
            <a:off x="4387453" y="2155808"/>
            <a:ext cx="15609094" cy="9651930"/>
          </a:xfrm>
          <a:prstGeom prst="rect">
            <a:avLst/>
          </a:prstGeom>
        </p:spPr>
        <p:txBody>
          <a:bodyPr/>
          <a:lstStyle/>
          <a:p>
            <a:pPr>
              <a:defRPr sz="9000">
                <a:latin typeface="DAGGERSQUARE"/>
                <a:ea typeface="DAGGERSQUARE"/>
                <a:cs typeface="DAGGERSQUARE"/>
                <a:sym typeface="DAGGERSQUARE"/>
              </a:defRPr>
            </a:pPr>
            <a:r>
              <a:t>So Is Social Media A Sin?</a:t>
            </a:r>
          </a:p>
          <a:p>
            <a:pPr>
              <a:defRPr sz="9000">
                <a:latin typeface="DAGGERSQUARE"/>
                <a:ea typeface="DAGGERSQUARE"/>
                <a:cs typeface="DAGGERSQUARE"/>
                <a:sym typeface="DAGGERSQUARE"/>
              </a:defRPr>
            </a:pPr>
            <a:r>
              <a:t>It depends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31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social media.png" descr="social media.png"/>
          <p:cNvPicPr>
            <a:picLocks noChangeAspect="1"/>
          </p:cNvPicPr>
          <p:nvPr/>
        </p:nvPicPr>
        <p:blipFill>
          <a:blip r:embed="rId2">
            <a:alphaModFix amt="51325"/>
            <a:extLst/>
          </a:blip>
          <a:stretch>
            <a:fillRect/>
          </a:stretch>
        </p:blipFill>
        <p:spPr>
          <a:xfrm>
            <a:off x="-12557" y="-332792"/>
            <a:ext cx="25143849" cy="16701300"/>
          </a:xfrm>
          <a:prstGeom prst="rect">
            <a:avLst/>
          </a:prstGeom>
          <a:ln w="12700">
            <a:miter lim="400000"/>
          </a:ln>
        </p:spPr>
      </p:pic>
      <p:sp>
        <p:nvSpPr>
          <p:cNvPr id="320" name="Questions?"/>
          <p:cNvSpPr txBox="1"/>
          <p:nvPr>
            <p:ph type="title"/>
          </p:nvPr>
        </p:nvSpPr>
        <p:spPr>
          <a:xfrm>
            <a:off x="4387453" y="2645441"/>
            <a:ext cx="15609094" cy="9651930"/>
          </a:xfrm>
          <a:prstGeom prst="rect">
            <a:avLst/>
          </a:prstGeom>
        </p:spPr>
        <p:txBody>
          <a:bodyPr/>
          <a:lstStyle>
            <a:lvl1pPr>
              <a:defRPr sz="9000">
                <a:latin typeface="DAGGERSQUARE"/>
                <a:ea typeface="DAGGERSQUARE"/>
                <a:cs typeface="DAGGERSQUARE"/>
                <a:sym typeface="DAGGERSQUARE"/>
              </a:defRPr>
            </a:lvl1pPr>
          </a:lstStyle>
          <a:p>
            <a:pPr/>
            <a:r>
              <a:t>Questions?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deecasper24"/>
          <p:cNvSpPr txBox="1"/>
          <p:nvPr/>
        </p:nvSpPr>
        <p:spPr>
          <a:xfrm>
            <a:off x="11480988" y="754653"/>
            <a:ext cx="4757421"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@deecasper24</a:t>
            </a:r>
          </a:p>
        </p:txBody>
      </p:sp>
      <p:sp>
        <p:nvSpPr>
          <p:cNvPr id="323" name="@unsceneme"/>
          <p:cNvSpPr txBox="1"/>
          <p:nvPr/>
        </p:nvSpPr>
        <p:spPr>
          <a:xfrm>
            <a:off x="11519618" y="1811113"/>
            <a:ext cx="4260216"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@unsceneme</a:t>
            </a:r>
          </a:p>
        </p:txBody>
      </p:sp>
      <p:pic>
        <p:nvPicPr>
          <p:cNvPr id="324" name="Image" descr="Image"/>
          <p:cNvPicPr>
            <a:picLocks noChangeAspect="1"/>
          </p:cNvPicPr>
          <p:nvPr/>
        </p:nvPicPr>
        <p:blipFill>
          <a:blip r:embed="rId2">
            <a:extLst/>
          </a:blip>
          <a:stretch>
            <a:fillRect/>
          </a:stretch>
        </p:blipFill>
        <p:spPr>
          <a:xfrm>
            <a:off x="8088472" y="630841"/>
            <a:ext cx="1828801" cy="1828801"/>
          </a:xfrm>
          <a:prstGeom prst="rect">
            <a:avLst/>
          </a:prstGeom>
          <a:ln w="12700">
            <a:miter lim="400000"/>
          </a:ln>
        </p:spPr>
      </p:pic>
      <p:pic>
        <p:nvPicPr>
          <p:cNvPr id="325" name="Image" descr="Image"/>
          <p:cNvPicPr>
            <a:picLocks noChangeAspect="1"/>
          </p:cNvPicPr>
          <p:nvPr/>
        </p:nvPicPr>
        <p:blipFill>
          <a:blip r:embed="rId3">
            <a:extLst/>
          </a:blip>
          <a:stretch>
            <a:fillRect/>
          </a:stretch>
        </p:blipFill>
        <p:spPr>
          <a:xfrm>
            <a:off x="8088472" y="3386118"/>
            <a:ext cx="1828801" cy="1828801"/>
          </a:xfrm>
          <a:prstGeom prst="rect">
            <a:avLst/>
          </a:prstGeom>
          <a:ln w="12700">
            <a:miter lim="400000"/>
          </a:ln>
        </p:spPr>
      </p:pic>
      <p:sp>
        <p:nvSpPr>
          <p:cNvPr id="326" name="@unscenemediagroup"/>
          <p:cNvSpPr txBox="1"/>
          <p:nvPr/>
        </p:nvSpPr>
        <p:spPr>
          <a:xfrm>
            <a:off x="11414743" y="3502611"/>
            <a:ext cx="7004686"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@unscenemediagroup</a:t>
            </a:r>
          </a:p>
        </p:txBody>
      </p:sp>
      <p:pic>
        <p:nvPicPr>
          <p:cNvPr id="327" name="Twitter_Logo_White_On_Blue.png" descr="Twitter_Logo_White_On_Blue.png"/>
          <p:cNvPicPr>
            <a:picLocks noChangeAspect="1"/>
          </p:cNvPicPr>
          <p:nvPr/>
        </p:nvPicPr>
        <p:blipFill>
          <a:blip r:embed="rId4">
            <a:extLst/>
          </a:blip>
          <a:stretch>
            <a:fillRect/>
          </a:stretch>
        </p:blipFill>
        <p:spPr>
          <a:xfrm>
            <a:off x="8088472" y="6141395"/>
            <a:ext cx="1828801" cy="1828801"/>
          </a:xfrm>
          <a:prstGeom prst="rect">
            <a:avLst/>
          </a:prstGeom>
          <a:ln w="12700">
            <a:miter lim="400000"/>
          </a:ln>
        </p:spPr>
      </p:pic>
      <p:sp>
        <p:nvSpPr>
          <p:cNvPr id="328" name="@unsceneme"/>
          <p:cNvSpPr txBox="1"/>
          <p:nvPr/>
        </p:nvSpPr>
        <p:spPr>
          <a:xfrm>
            <a:off x="11519618" y="6250568"/>
            <a:ext cx="4260216"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@unsceneme</a:t>
            </a:r>
          </a:p>
        </p:txBody>
      </p:sp>
      <p:pic>
        <p:nvPicPr>
          <p:cNvPr id="329" name="YouTube-icon-full_color.png" descr="YouTube-icon-full_color.png"/>
          <p:cNvPicPr>
            <a:picLocks noChangeAspect="1"/>
          </p:cNvPicPr>
          <p:nvPr/>
        </p:nvPicPr>
        <p:blipFill>
          <a:blip r:embed="rId5">
            <a:extLst/>
          </a:blip>
          <a:stretch>
            <a:fillRect/>
          </a:stretch>
        </p:blipFill>
        <p:spPr>
          <a:xfrm>
            <a:off x="7985407" y="8896673"/>
            <a:ext cx="2034930" cy="1432797"/>
          </a:xfrm>
          <a:prstGeom prst="rect">
            <a:avLst/>
          </a:prstGeom>
          <a:ln w="12700">
            <a:miter lim="400000"/>
          </a:ln>
        </p:spPr>
      </p:pic>
      <p:sp>
        <p:nvSpPr>
          <p:cNvPr id="330" name="/c/deecasper…"/>
          <p:cNvSpPr txBox="1"/>
          <p:nvPr/>
        </p:nvSpPr>
        <p:spPr>
          <a:xfrm>
            <a:off x="11081151" y="8808208"/>
            <a:ext cx="5137151" cy="1609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a:latin typeface="DAGGERSQUARE"/>
                <a:ea typeface="DAGGERSQUARE"/>
                <a:cs typeface="DAGGERSQUARE"/>
                <a:sym typeface="DAGGERSQUARE"/>
              </a:defRPr>
            </a:pPr>
            <a:r>
              <a:t>/c/deecasper</a:t>
            </a:r>
          </a:p>
          <a:p>
            <a:pPr defTabSz="825500">
              <a:defRPr>
                <a:latin typeface="DAGGERSQUARE"/>
                <a:ea typeface="DAGGERSQUARE"/>
                <a:cs typeface="DAGGERSQUARE"/>
                <a:sym typeface="DAGGERSQUARE"/>
              </a:defRPr>
            </a:pPr>
            <a:r>
              <a:t>/unscenemedia</a:t>
            </a:r>
          </a:p>
        </p:txBody>
      </p:sp>
      <p:pic>
        <p:nvPicPr>
          <p:cNvPr id="331" name="audioverse.jpg" descr="audioverse.jpg"/>
          <p:cNvPicPr>
            <a:picLocks noChangeAspect="1"/>
          </p:cNvPicPr>
          <p:nvPr/>
        </p:nvPicPr>
        <p:blipFill>
          <a:blip r:embed="rId6">
            <a:extLst/>
          </a:blip>
          <a:stretch>
            <a:fillRect/>
          </a:stretch>
        </p:blipFill>
        <p:spPr>
          <a:xfrm>
            <a:off x="7985407" y="11255947"/>
            <a:ext cx="2034930" cy="2034929"/>
          </a:xfrm>
          <a:prstGeom prst="rect">
            <a:avLst/>
          </a:prstGeom>
          <a:ln w="12700">
            <a:miter lim="400000"/>
          </a:ln>
        </p:spPr>
      </p:pic>
      <p:sp>
        <p:nvSpPr>
          <p:cNvPr id="332" name="Dee Casper"/>
          <p:cNvSpPr txBox="1"/>
          <p:nvPr/>
        </p:nvSpPr>
        <p:spPr>
          <a:xfrm>
            <a:off x="11509132" y="11746484"/>
            <a:ext cx="3653791"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Dee Casper</a:t>
            </a:r>
          </a:p>
        </p:txBody>
      </p:sp>
      <p:sp>
        <p:nvSpPr>
          <p:cNvPr id="333" name="@deecasper24"/>
          <p:cNvSpPr txBox="1"/>
          <p:nvPr/>
        </p:nvSpPr>
        <p:spPr>
          <a:xfrm>
            <a:off x="11480988" y="7230437"/>
            <a:ext cx="4757421"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@deecasper24</a:t>
            </a:r>
          </a:p>
        </p:txBody>
      </p:sp>
      <p:sp>
        <p:nvSpPr>
          <p:cNvPr id="334" name="@dcasper24"/>
          <p:cNvSpPr txBox="1"/>
          <p:nvPr/>
        </p:nvSpPr>
        <p:spPr>
          <a:xfrm>
            <a:off x="11354192" y="4520775"/>
            <a:ext cx="3963671" cy="8477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a:latin typeface="DAGGERSQUARE"/>
                <a:ea typeface="DAGGERSQUARE"/>
                <a:cs typeface="DAGGERSQUARE"/>
                <a:sym typeface="DAGGERSQUARE"/>
              </a:defRPr>
            </a:lvl1pPr>
          </a:lstStyle>
          <a:p>
            <a:pPr/>
            <a:r>
              <a:t>@dcasper24</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9" name="Social-Media-2013-stats-infographic.png" descr="Social-Media-2013-stats-infographic.png"/>
          <p:cNvPicPr>
            <a:picLocks noChangeAspect="1"/>
          </p:cNvPicPr>
          <p:nvPr/>
        </p:nvPicPr>
        <p:blipFill>
          <a:blip r:embed="rId2">
            <a:alphaModFix amt="38345"/>
            <a:extLst/>
          </a:blip>
          <a:stretch>
            <a:fillRect/>
          </a:stretch>
        </p:blipFill>
        <p:spPr>
          <a:xfrm>
            <a:off x="-35608" y="-69076"/>
            <a:ext cx="24938079" cy="18703560"/>
          </a:xfrm>
          <a:prstGeom prst="rect">
            <a:avLst/>
          </a:prstGeom>
          <a:ln w="12700">
            <a:miter lim="400000"/>
          </a:ln>
        </p:spPr>
      </p:pic>
      <p:sp>
        <p:nvSpPr>
          <p:cNvPr id="150" name="-Internet users have an average of 5.54 social media channels…"/>
          <p:cNvSpPr txBox="1"/>
          <p:nvPr>
            <p:ph type="title"/>
          </p:nvPr>
        </p:nvSpPr>
        <p:spPr>
          <a:xfrm>
            <a:off x="633529" y="5057583"/>
            <a:ext cx="23116941" cy="6394061"/>
          </a:xfrm>
          <a:prstGeom prst="rect">
            <a:avLst/>
          </a:prstGeom>
        </p:spPr>
        <p:txBody>
          <a:bodyPr/>
          <a:lstStyle/>
          <a:p>
            <a:pPr defTabSz="542210">
              <a:defRPr sz="5280">
                <a:latin typeface="DAGGERSQUARE"/>
                <a:ea typeface="DAGGERSQUARE"/>
                <a:cs typeface="DAGGERSQUARE"/>
                <a:sym typeface="DAGGERSQUARE"/>
              </a:defRPr>
            </a:pPr>
            <a:r>
              <a:t>-Internet users have an average of 5.54 social media channels</a:t>
            </a:r>
          </a:p>
          <a:p>
            <a:pPr defTabSz="542210">
              <a:defRPr sz="5280">
                <a:latin typeface="DAGGERSQUARE"/>
                <a:ea typeface="DAGGERSQUARE"/>
                <a:cs typeface="DAGGERSQUARE"/>
                <a:sym typeface="DAGGERSQUARE"/>
              </a:defRPr>
            </a:pPr>
            <a:r>
              <a:t>-75% of Facebook users and 50% of Instagram users visit sites daily</a:t>
            </a:r>
          </a:p>
          <a:p>
            <a:pPr defTabSz="542210">
              <a:defRPr sz="5280">
                <a:latin typeface="DAGGERSQUARE"/>
                <a:ea typeface="DAGGERSQUARE"/>
                <a:cs typeface="DAGGERSQUARE"/>
                <a:sym typeface="DAGGERSQUARE"/>
              </a:defRPr>
            </a:pPr>
            <a:r>
              <a:t>-Social meda use increased by 482 Million since Jan 2016</a:t>
            </a:r>
          </a:p>
          <a:p>
            <a:pPr defTabSz="542210">
              <a:defRPr sz="5280">
                <a:latin typeface="DAGGERSQUARE"/>
                <a:ea typeface="DAGGERSQUARE"/>
                <a:cs typeface="DAGGERSQUARE"/>
                <a:sym typeface="DAGGERSQUARE"/>
              </a:defRPr>
            </a:pPr>
            <a:r>
              <a:t>-1 million new active mobile social users are added every day. That’s 12 each second</a:t>
            </a:r>
          </a:p>
          <a:p>
            <a:pPr defTabSz="542210">
              <a:defRPr sz="5280">
                <a:latin typeface="DAGGERSQUARE"/>
                <a:ea typeface="DAGGERSQUARE"/>
                <a:cs typeface="DAGGERSQUARE"/>
                <a:sym typeface="DAGGERSQUARE"/>
              </a:defRPr>
            </a:pPr>
            <a:r>
              <a:t>-Facebook messenger and WhatsApp handle 60 billion messages a day</a:t>
            </a:r>
          </a:p>
        </p:txBody>
      </p:sp>
      <p:sp>
        <p:nvSpPr>
          <p:cNvPr id="151" name="Some Staggering Statistics"/>
          <p:cNvSpPr txBox="1"/>
          <p:nvPr/>
        </p:nvSpPr>
        <p:spPr>
          <a:xfrm>
            <a:off x="4628884" y="1992363"/>
            <a:ext cx="15609095"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9000">
                <a:latin typeface="DAGGERSQUARE"/>
                <a:ea typeface="DAGGERSQUARE"/>
                <a:cs typeface="DAGGERSQUARE"/>
                <a:sym typeface="DAGGERSQUARE"/>
              </a:defRPr>
            </a:lvl1pPr>
          </a:lstStyle>
          <a:p>
            <a:pPr/>
            <a:r>
              <a:t>Some Staggering Statistics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5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5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Social-Media-2013-stats-infographic.png" descr="Social-Media-2013-stats-infographic.png"/>
          <p:cNvPicPr>
            <a:picLocks noChangeAspect="1"/>
          </p:cNvPicPr>
          <p:nvPr/>
        </p:nvPicPr>
        <p:blipFill>
          <a:blip r:embed="rId2">
            <a:alphaModFix amt="38345"/>
            <a:extLst/>
          </a:blip>
          <a:stretch>
            <a:fillRect/>
          </a:stretch>
        </p:blipFill>
        <p:spPr>
          <a:xfrm>
            <a:off x="-35608" y="-69076"/>
            <a:ext cx="24938079" cy="18703560"/>
          </a:xfrm>
          <a:prstGeom prst="rect">
            <a:avLst/>
          </a:prstGeom>
          <a:ln w="12700">
            <a:miter lim="400000"/>
          </a:ln>
        </p:spPr>
      </p:pic>
      <p:sp>
        <p:nvSpPr>
          <p:cNvPr id="154" name="-On any given day Snapchat reaches 41% of 18-34 year olds in the US…"/>
          <p:cNvSpPr txBox="1"/>
          <p:nvPr>
            <p:ph type="title"/>
          </p:nvPr>
        </p:nvSpPr>
        <p:spPr>
          <a:xfrm>
            <a:off x="705449" y="5057583"/>
            <a:ext cx="22868971" cy="6394061"/>
          </a:xfrm>
          <a:prstGeom prst="rect">
            <a:avLst/>
          </a:prstGeom>
        </p:spPr>
        <p:txBody>
          <a:bodyPr/>
          <a:lstStyle/>
          <a:p>
            <a:pPr defTabSz="690086">
              <a:defRPr sz="6719">
                <a:latin typeface="DAGGERSQUARE"/>
                <a:ea typeface="DAGGERSQUARE"/>
                <a:cs typeface="DAGGERSQUARE"/>
                <a:sym typeface="DAGGERSQUARE"/>
              </a:defRPr>
            </a:pPr>
            <a:r>
              <a:t>-On any given day Snapchat reaches 41% of 18-34 year olds in the US</a:t>
            </a:r>
          </a:p>
          <a:p>
            <a:pPr defTabSz="690086">
              <a:defRPr sz="6719">
                <a:latin typeface="DAGGERSQUARE"/>
                <a:ea typeface="DAGGERSQUARE"/>
                <a:cs typeface="DAGGERSQUARE"/>
                <a:sym typeface="DAGGERSQUARE"/>
              </a:defRPr>
            </a:pPr>
            <a:r>
              <a:t>-50% of 18-24 year olds go on Facebook when they wake up</a:t>
            </a:r>
          </a:p>
          <a:p>
            <a:pPr defTabSz="690086">
              <a:defRPr sz="6719">
                <a:latin typeface="DAGGERSQUARE"/>
                <a:ea typeface="DAGGERSQUARE"/>
                <a:cs typeface="DAGGERSQUARE"/>
                <a:sym typeface="DAGGERSQUARE"/>
              </a:defRPr>
            </a:pPr>
            <a:r>
              <a:t>-Average daily time used on social media in 2016 is 118 minutes</a:t>
            </a:r>
          </a:p>
        </p:txBody>
      </p:sp>
      <p:sp>
        <p:nvSpPr>
          <p:cNvPr id="155" name="Some Staggering Statistics"/>
          <p:cNvSpPr txBox="1"/>
          <p:nvPr/>
        </p:nvSpPr>
        <p:spPr>
          <a:xfrm>
            <a:off x="4628884" y="1992363"/>
            <a:ext cx="15609095"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9000">
                <a:latin typeface="DAGGERSQUARE"/>
                <a:ea typeface="DAGGERSQUARE"/>
                <a:cs typeface="DAGGERSQUARE"/>
                <a:sym typeface="DAGGERSQUARE"/>
              </a:defRPr>
            </a:lvl1pPr>
          </a:lstStyle>
          <a:p>
            <a:pPr/>
            <a:r>
              <a:t>Some Staggering Statistics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4">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4"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Internet-Use-regional-overviews.png" descr="Internet-Use-regional-overviews.png"/>
          <p:cNvPicPr>
            <a:picLocks noChangeAspect="1"/>
          </p:cNvPicPr>
          <p:nvPr/>
        </p:nvPicPr>
        <p:blipFill>
          <a:blip r:embed="rId2">
            <a:extLst/>
          </a:blip>
          <a:stretch>
            <a:fillRect/>
          </a:stretch>
        </p:blipFill>
        <p:spPr>
          <a:xfrm>
            <a:off x="0" y="866094"/>
            <a:ext cx="24384001" cy="11983812"/>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